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4630400" cy="8229600"/>
  <p:notesSz cx="8229600" cy="14630400"/>
  <p:embeddedFontLst>
    <p:embeddedFont>
      <p:font typeface="Barlow Bold" panose="020B0604020202020204" charset="0"/>
      <p:bold r:id="rId23"/>
    </p:embeddedFont>
    <p:embeddedFont>
      <p:font typeface="Montserrat" panose="00000500000000000000" pitchFamily="2" charset="0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7" d="100"/>
          <a:sy n="67" d="100"/>
        </p:scale>
        <p:origin x="10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367344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9.png"/><Relationship Id="rId4" Type="http://schemas.openxmlformats.org/officeDocument/2006/relationships/image" Target="../media/image4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5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55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4.xml"/><Relationship Id="rId1" Type="http://schemas.openxmlformats.org/officeDocument/2006/relationships/video" Target="https://www.youtube.com/embed/WFc6t-c892A?feature=oembed" TargetMode="External"/><Relationship Id="rId6" Type="http://schemas.openxmlformats.org/officeDocument/2006/relationships/image" Target="../media/image9.png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2.png"/><Relationship Id="rId7" Type="http://schemas.openxmlformats.org/officeDocument/2006/relationships/hyperlink" Target="https://www.bbc.com/news/technology-60780142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9.png"/><Relationship Id="rId4" Type="http://schemas.openxmlformats.org/officeDocument/2006/relationships/hyperlink" Target="https://www.bbc.com/news/technology-43639704" TargetMode="External"/><Relationship Id="rId9" Type="http://schemas.openxmlformats.org/officeDocument/2006/relationships/hyperlink" Target="https://www.thehindu.com/news/national/pm-modi-warns-against-deepfakes-calls-on-media-to-educate-people-on-misinformation/article67543869.ece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34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5" Type="http://schemas.openxmlformats.org/officeDocument/2006/relationships/image" Target="../media/image3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Relationship Id="rId14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Relationship Id="rId9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965954"/>
            <a:ext cx="7627382" cy="21381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ISTVT: Interpretable Spatial-Temporal Video Transformer for Deepfake Detection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44709" y="3429000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Presented by:</a:t>
            </a:r>
            <a:endParaRPr lang="en-US" sz="1700" dirty="0"/>
          </a:p>
        </p:txBody>
      </p:sp>
      <p:sp>
        <p:nvSpPr>
          <p:cNvPr id="5" name="Shape 2"/>
          <p:cNvSpPr/>
          <p:nvPr/>
        </p:nvSpPr>
        <p:spPr>
          <a:xfrm>
            <a:off x="6244709" y="4019431"/>
            <a:ext cx="3705344" cy="1275517"/>
          </a:xfrm>
          <a:prstGeom prst="roundRect">
            <a:avLst>
              <a:gd name="adj" fmla="val 15288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  <p:txBody>
          <a:bodyPr/>
          <a:lstStyle/>
          <a:p>
            <a:endParaRPr lang="en-IN"/>
          </a:p>
        </p:txBody>
      </p:sp>
      <p:sp>
        <p:nvSpPr>
          <p:cNvPr id="6" name="Text 3"/>
          <p:cNvSpPr/>
          <p:nvPr/>
        </p:nvSpPr>
        <p:spPr>
          <a:xfrm>
            <a:off x="6672024" y="4236006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Anuj Gour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6672024" y="4722138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(220181)</a:t>
            </a:r>
            <a:endParaRPr lang="en-US" sz="2200" dirty="0"/>
          </a:p>
        </p:txBody>
      </p:sp>
      <p:sp>
        <p:nvSpPr>
          <p:cNvPr id="8" name="Shape 5"/>
          <p:cNvSpPr/>
          <p:nvPr/>
        </p:nvSpPr>
        <p:spPr>
          <a:xfrm>
            <a:off x="10166628" y="4019431"/>
            <a:ext cx="3705463" cy="1275517"/>
          </a:xfrm>
          <a:prstGeom prst="roundRect">
            <a:avLst>
              <a:gd name="adj" fmla="val 15288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  <p:txBody>
          <a:bodyPr/>
          <a:lstStyle/>
          <a:p>
            <a:endParaRPr lang="en-IN"/>
          </a:p>
        </p:txBody>
      </p:sp>
      <p:sp>
        <p:nvSpPr>
          <p:cNvPr id="9" name="Text 6"/>
          <p:cNvSpPr/>
          <p:nvPr/>
        </p:nvSpPr>
        <p:spPr>
          <a:xfrm>
            <a:off x="10593943" y="4236006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Aryan Gautam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10593943" y="4722138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(220222)</a:t>
            </a:r>
            <a:endParaRPr lang="en-US" sz="2200" dirty="0"/>
          </a:p>
        </p:txBody>
      </p:sp>
      <p:sp>
        <p:nvSpPr>
          <p:cNvPr id="11" name="Shape 8"/>
          <p:cNvSpPr/>
          <p:nvPr/>
        </p:nvSpPr>
        <p:spPr>
          <a:xfrm>
            <a:off x="6244709" y="5511522"/>
            <a:ext cx="3705344" cy="1752124"/>
          </a:xfrm>
          <a:prstGeom prst="roundRect">
            <a:avLst>
              <a:gd name="adj" fmla="val 11129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  <p:txBody>
          <a:bodyPr/>
          <a:lstStyle/>
          <a:p>
            <a:endParaRPr lang="en-IN"/>
          </a:p>
        </p:txBody>
      </p:sp>
      <p:sp>
        <p:nvSpPr>
          <p:cNvPr id="12" name="Text 9"/>
          <p:cNvSpPr/>
          <p:nvPr/>
        </p:nvSpPr>
        <p:spPr>
          <a:xfrm>
            <a:off x="6672024" y="572809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Naman Patidar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6672024" y="6214229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(230679)</a:t>
            </a:r>
            <a:endParaRPr lang="en-US" sz="2200" dirty="0"/>
          </a:p>
        </p:txBody>
      </p:sp>
      <p:sp>
        <p:nvSpPr>
          <p:cNvPr id="14" name="Shape 11"/>
          <p:cNvSpPr/>
          <p:nvPr/>
        </p:nvSpPr>
        <p:spPr>
          <a:xfrm>
            <a:off x="10166628" y="5511522"/>
            <a:ext cx="3705463" cy="1752124"/>
          </a:xfrm>
          <a:prstGeom prst="roundRect">
            <a:avLst>
              <a:gd name="adj" fmla="val 11129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  <p:txBody>
          <a:bodyPr/>
          <a:lstStyle/>
          <a:p>
            <a:endParaRPr lang="en-IN"/>
          </a:p>
        </p:txBody>
      </p:sp>
      <p:sp>
        <p:nvSpPr>
          <p:cNvPr id="15" name="Text 12"/>
          <p:cNvSpPr/>
          <p:nvPr/>
        </p:nvSpPr>
        <p:spPr>
          <a:xfrm>
            <a:off x="10593943" y="572809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Khushal Karadiya</a:t>
            </a:r>
            <a:endParaRPr lang="en-US" sz="2200" dirty="0"/>
          </a:p>
        </p:txBody>
      </p:sp>
      <p:sp>
        <p:nvSpPr>
          <p:cNvPr id="16" name="Text 13"/>
          <p:cNvSpPr/>
          <p:nvPr/>
        </p:nvSpPr>
        <p:spPr>
          <a:xfrm>
            <a:off x="10593943" y="6214229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(230558)</a:t>
            </a:r>
            <a:endParaRPr lang="en-US" sz="2200" dirty="0"/>
          </a:p>
        </p:txBody>
      </p:sp>
      <p:sp>
        <p:nvSpPr>
          <p:cNvPr id="17" name="Text 14"/>
          <p:cNvSpPr/>
          <p:nvPr/>
        </p:nvSpPr>
        <p:spPr>
          <a:xfrm>
            <a:off x="10383202" y="6700361"/>
            <a:ext cx="3272314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endParaRPr lang="en-US" sz="17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9255C94-4AE5-19EA-429A-046C039725AF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15724" y="7516205"/>
            <a:ext cx="3114675" cy="68073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C02840F-CCEF-0134-47E8-59C410D33BCB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29975" y="7474069"/>
            <a:ext cx="3265824" cy="71376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717709"/>
            <a:ext cx="9800153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Separate Attention for Space and Time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309" y="1999059"/>
            <a:ext cx="6292572" cy="248090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8309" y="4723686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Temporal Attention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58309" y="5296495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Looks across same patch over time.</a:t>
            </a:r>
            <a:endParaRPr lang="en-US" sz="1700" dirty="0"/>
          </a:p>
        </p:txBody>
      </p:sp>
      <p:sp>
        <p:nvSpPr>
          <p:cNvPr id="6" name="Text 3"/>
          <p:cNvSpPr/>
          <p:nvPr/>
        </p:nvSpPr>
        <p:spPr>
          <a:xfrm>
            <a:off x="758309" y="5838111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Operates over </a:t>
            </a:r>
            <a:r>
              <a:rPr lang="en-US" sz="1700" b="1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temporal dimension</a:t>
            </a: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(time/frames)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758309" y="6379726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Captures </a:t>
            </a:r>
            <a:r>
              <a:rPr lang="en-US" sz="1700" b="1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motion dynamics</a:t>
            </a: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and </a:t>
            </a:r>
            <a:r>
              <a:rPr lang="en-US" sz="1700" b="1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temporal consistency</a:t>
            </a:r>
            <a:endParaRPr lang="en-US" sz="170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7139" y="1999059"/>
            <a:ext cx="6292572" cy="2460665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7587139" y="4703445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Spatial Attention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7587139" y="5276255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Looks at all patches in same frame</a:t>
            </a:r>
            <a:endParaRPr lang="en-US" sz="1700" dirty="0"/>
          </a:p>
        </p:txBody>
      </p:sp>
      <p:sp>
        <p:nvSpPr>
          <p:cNvPr id="11" name="Text 7"/>
          <p:cNvSpPr/>
          <p:nvPr/>
        </p:nvSpPr>
        <p:spPr>
          <a:xfrm>
            <a:off x="7587139" y="5817870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Operates over </a:t>
            </a:r>
            <a:r>
              <a:rPr lang="en-US" sz="1700" b="1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spatial dimensions</a:t>
            </a: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(height × width)</a:t>
            </a:r>
            <a:endParaRPr lang="en-US" sz="1700" dirty="0"/>
          </a:p>
        </p:txBody>
      </p:sp>
      <p:sp>
        <p:nvSpPr>
          <p:cNvPr id="12" name="Text 8"/>
          <p:cNvSpPr/>
          <p:nvPr/>
        </p:nvSpPr>
        <p:spPr>
          <a:xfrm>
            <a:off x="7587139" y="6359485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Captures </a:t>
            </a:r>
            <a:r>
              <a:rPr lang="en-US" sz="1700" b="1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scene structure</a:t>
            </a: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and </a:t>
            </a:r>
            <a:r>
              <a:rPr lang="en-US" sz="1700" b="1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spatial context</a:t>
            </a:r>
            <a:endParaRPr lang="en-US" sz="1700" dirty="0"/>
          </a:p>
        </p:txBody>
      </p:sp>
      <p:sp>
        <p:nvSpPr>
          <p:cNvPr id="13" name="Text 9"/>
          <p:cNvSpPr/>
          <p:nvPr/>
        </p:nvSpPr>
        <p:spPr>
          <a:xfrm>
            <a:off x="758309" y="7165062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This separation significantly improves interpretability, allowing precise identification of manipulation.</a:t>
            </a:r>
            <a:endParaRPr lang="en-US" sz="17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8598B3E-DD5D-EE15-7980-CFA6DC0063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91606" y="7607455"/>
            <a:ext cx="2638793" cy="58110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7AA79DD-1D4C-25BD-66A8-D3E609FC84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91607" y="7646946"/>
            <a:ext cx="2638793" cy="581106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809030"/>
            <a:ext cx="653081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Self Subtract Mechanism: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309" y="1637109"/>
            <a:ext cx="6292572" cy="247769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0689" y="4130805"/>
            <a:ext cx="6292572" cy="21669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b="1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Self-Subtract Mechanism</a:t>
            </a:r>
            <a:r>
              <a:rPr lang="en-US" sz="21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computes the difference between adjacent frame tokens to highlight temporal inconsistencies and suppress redundant static features before applying temporal self-attention.</a:t>
            </a:r>
            <a:endParaRPr lang="en-US" sz="2100" dirty="0"/>
          </a:p>
        </p:txBody>
      </p:sp>
      <p:sp>
        <p:nvSpPr>
          <p:cNvPr id="5" name="Shape 2"/>
          <p:cNvSpPr/>
          <p:nvPr/>
        </p:nvSpPr>
        <p:spPr>
          <a:xfrm>
            <a:off x="7587139" y="2090380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  <p:txBody>
          <a:bodyPr/>
          <a:lstStyle/>
          <a:p>
            <a:endParaRPr lang="en-IN"/>
          </a:p>
        </p:txBody>
      </p:sp>
      <p:sp>
        <p:nvSpPr>
          <p:cNvPr id="6" name="Text 3"/>
          <p:cNvSpPr/>
          <p:nvPr/>
        </p:nvSpPr>
        <p:spPr>
          <a:xfrm>
            <a:off x="7659826" y="2120325"/>
            <a:ext cx="342067" cy="427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1</a:t>
            </a:r>
            <a:endParaRPr lang="en-US" sz="2650" dirty="0"/>
          </a:p>
        </p:txBody>
      </p:sp>
      <p:sp>
        <p:nvSpPr>
          <p:cNvPr id="7" name="Text 4"/>
          <p:cNvSpPr/>
          <p:nvPr/>
        </p:nvSpPr>
        <p:spPr>
          <a:xfrm>
            <a:off x="8291155" y="2160746"/>
            <a:ext cx="5588556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Highlights Temporal Artifacts</a:t>
            </a: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Subtracts adjacent frame tokens to focus on </a:t>
            </a:r>
            <a:r>
              <a:rPr lang="en-US" sz="1700" b="1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inter-frame distortions</a:t>
            </a: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.</a:t>
            </a:r>
            <a:endParaRPr lang="en-US" sz="1700" dirty="0"/>
          </a:p>
        </p:txBody>
      </p:sp>
      <p:sp>
        <p:nvSpPr>
          <p:cNvPr id="8" name="Shape 5"/>
          <p:cNvSpPr/>
          <p:nvPr/>
        </p:nvSpPr>
        <p:spPr>
          <a:xfrm>
            <a:off x="7587139" y="3634145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  <p:txBody>
          <a:bodyPr/>
          <a:lstStyle/>
          <a:p>
            <a:endParaRPr lang="en-IN"/>
          </a:p>
        </p:txBody>
      </p:sp>
      <p:sp>
        <p:nvSpPr>
          <p:cNvPr id="9" name="Text 6"/>
          <p:cNvSpPr/>
          <p:nvPr/>
        </p:nvSpPr>
        <p:spPr>
          <a:xfrm>
            <a:off x="7659826" y="3664089"/>
            <a:ext cx="342067" cy="427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8291155" y="3704511"/>
            <a:ext cx="5588556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Removes Redundancy, Retains Details</a:t>
            </a: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Suppresses </a:t>
            </a:r>
            <a:r>
              <a:rPr lang="en-US" sz="1700" b="1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unchanging features</a:t>
            </a: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while preserving important </a:t>
            </a:r>
            <a:r>
              <a:rPr lang="en-US" sz="1700" b="1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spatial cues</a:t>
            </a: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using original tokens for value projection.</a:t>
            </a:r>
            <a:endParaRPr lang="en-US" sz="1700" dirty="0"/>
          </a:p>
        </p:txBody>
      </p:sp>
      <p:sp>
        <p:nvSpPr>
          <p:cNvPr id="11" name="Shape 8"/>
          <p:cNvSpPr/>
          <p:nvPr/>
        </p:nvSpPr>
        <p:spPr>
          <a:xfrm>
            <a:off x="7587139" y="5524619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  <p:txBody>
          <a:bodyPr/>
          <a:lstStyle/>
          <a:p>
            <a:endParaRPr lang="en-IN"/>
          </a:p>
        </p:txBody>
      </p:sp>
      <p:sp>
        <p:nvSpPr>
          <p:cNvPr id="12" name="Text 9"/>
          <p:cNvSpPr/>
          <p:nvPr/>
        </p:nvSpPr>
        <p:spPr>
          <a:xfrm>
            <a:off x="7659826" y="5554563"/>
            <a:ext cx="342067" cy="427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3</a:t>
            </a:r>
            <a:endParaRPr lang="en-US" sz="2650" dirty="0"/>
          </a:p>
        </p:txBody>
      </p:sp>
      <p:sp>
        <p:nvSpPr>
          <p:cNvPr id="13" name="Text 10"/>
          <p:cNvSpPr/>
          <p:nvPr/>
        </p:nvSpPr>
        <p:spPr>
          <a:xfrm>
            <a:off x="8291155" y="5594985"/>
            <a:ext cx="5588556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Boosts Detection Robustness</a:t>
            </a: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Enhances model focus on meaningful temporal changes → better generalization and performance.</a:t>
            </a:r>
            <a:endParaRPr lang="en-US" sz="1700" dirty="0"/>
          </a:p>
        </p:txBody>
      </p:sp>
      <p:sp>
        <p:nvSpPr>
          <p:cNvPr id="14" name="Text 11"/>
          <p:cNvSpPr/>
          <p:nvPr/>
        </p:nvSpPr>
        <p:spPr>
          <a:xfrm>
            <a:off x="8291155" y="6830020"/>
            <a:ext cx="5588556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.</a:t>
            </a:r>
            <a:endParaRPr lang="en-US" sz="17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F6BD86B-F9C0-978A-9AB8-3E47763BE4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20353" y="7648494"/>
            <a:ext cx="2638793" cy="58110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01F6487-D0C5-7F23-D0BB-06FE3A1C41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91607" y="7609003"/>
            <a:ext cx="2638793" cy="58110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67CB1AE-4F1B-E942-A8FB-16378A0421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41763" y="441183"/>
            <a:ext cx="7017383" cy="95151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8349D06-0FF2-931E-DFA9-B88A1EC317C1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1632" y="6592491"/>
            <a:ext cx="4657051" cy="150862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17F0B5C-8E7E-AF6A-22D2-9C9E96ACCFE2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86827" y="6672098"/>
            <a:ext cx="3522998" cy="1414792"/>
          </a:xfrm>
          <a:prstGeom prst="rect">
            <a:avLst/>
          </a:prstGeom>
        </p:spPr>
      </p:pic>
      <p:cxnSp>
        <p:nvCxnSpPr>
          <p:cNvPr id="24" name="Connector: Curved 23">
            <a:extLst>
              <a:ext uri="{FF2B5EF4-FFF2-40B4-BE49-F238E27FC236}">
                <a16:creationId xmlns:a16="http://schemas.microsoft.com/office/drawing/2014/main" id="{320F729B-E8A5-D502-076B-789874ADBF46}"/>
              </a:ext>
            </a:extLst>
          </p:cNvPr>
          <p:cNvCxnSpPr>
            <a:cxnSpLocks/>
          </p:cNvCxnSpPr>
          <p:nvPr/>
        </p:nvCxnSpPr>
        <p:spPr>
          <a:xfrm flipV="1">
            <a:off x="5073805" y="557561"/>
            <a:ext cx="2505716" cy="251469"/>
          </a:xfrm>
          <a:prstGeom prst="curvedConnector3">
            <a:avLst>
              <a:gd name="adj1" fmla="val 4466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Curved 28">
            <a:extLst>
              <a:ext uri="{FF2B5EF4-FFF2-40B4-BE49-F238E27FC236}">
                <a16:creationId xmlns:a16="http://schemas.microsoft.com/office/drawing/2014/main" id="{959DF3D9-0074-CE54-432B-822056334E1A}"/>
              </a:ext>
            </a:extLst>
          </p:cNvPr>
          <p:cNvCxnSpPr>
            <a:cxnSpLocks/>
          </p:cNvCxnSpPr>
          <p:nvPr/>
        </p:nvCxnSpPr>
        <p:spPr>
          <a:xfrm rot="5400000">
            <a:off x="-1087111" y="5167315"/>
            <a:ext cx="3389971" cy="147517"/>
          </a:xfrm>
          <a:prstGeom prst="curvedConnector3">
            <a:avLst>
              <a:gd name="adj1" fmla="val 4078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or: Curved 33">
            <a:extLst>
              <a:ext uri="{FF2B5EF4-FFF2-40B4-BE49-F238E27FC236}">
                <a16:creationId xmlns:a16="http://schemas.microsoft.com/office/drawing/2014/main" id="{8C1C55FB-D0BE-18E5-7A31-40D9AF5215AB}"/>
              </a:ext>
            </a:extLst>
          </p:cNvPr>
          <p:cNvCxnSpPr>
            <a:cxnSpLocks/>
          </p:cNvCxnSpPr>
          <p:nvPr/>
        </p:nvCxnSpPr>
        <p:spPr>
          <a:xfrm rot="16200000" flipH="1">
            <a:off x="5851016" y="5154381"/>
            <a:ext cx="2500849" cy="375369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353979"/>
            <a:ext cx="9866828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Mathematics of Decomposed Attention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2391608"/>
            <a:ext cx="4847987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Temporal Attention (at spatial index j):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58309" y="3072765"/>
            <a:ext cx="13113782" cy="7219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758309" y="4119682"/>
            <a:ext cx="4917519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Spatial Attention (at temporal index k):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58309" y="4800838"/>
            <a:ext cx="13113782" cy="7219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endParaRPr lang="en-US" sz="1900" dirty="0"/>
          </a:p>
        </p:txBody>
      </p:sp>
      <p:sp>
        <p:nvSpPr>
          <p:cNvPr id="9" name="Text 5"/>
          <p:cNvSpPr/>
          <p:nvPr/>
        </p:nvSpPr>
        <p:spPr>
          <a:xfrm>
            <a:off x="758309" y="5847755"/>
            <a:ext cx="3958114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Reduced Attention Complexity: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758309" y="6528911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endParaRPr lang="en-US" sz="17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6FB6C8C-7BA0-9E8D-D4BD-1D41106B12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309" y="6528910"/>
            <a:ext cx="7128391" cy="46780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4A3587E-76B7-9F4E-7087-AA1D5E5E2B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34457" y="7591146"/>
            <a:ext cx="2638793" cy="58110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8ECD04D-E558-0988-811F-4397DD2BC0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91607" y="7591146"/>
            <a:ext cx="2638793" cy="58110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ADDABB1-655F-01D7-1D3D-74E2C3479C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91606" y="7591146"/>
            <a:ext cx="2638793" cy="58110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953EDB1-52B8-43AF-F0A2-0AB70C0FE5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99984" y="2847656"/>
            <a:ext cx="7030431" cy="116221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696F811-7924-4EC8-DC04-EAC23B6B39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76141" y="4489251"/>
            <a:ext cx="7278116" cy="114316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37924" y="422553"/>
            <a:ext cx="5908238" cy="5055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50"/>
              </a:lnSpc>
              <a:buNone/>
            </a:pPr>
            <a:r>
              <a:rPr lang="en-US" sz="31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How ISTVT Explains Its Decisions</a:t>
            </a:r>
            <a:endParaRPr lang="en-US" sz="31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6369" y="1030445"/>
            <a:ext cx="5908238" cy="404240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37924" y="6013133"/>
            <a:ext cx="2753439" cy="2527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endParaRPr lang="en-US" sz="1550" dirty="0"/>
          </a:p>
        </p:txBody>
      </p:sp>
      <p:sp>
        <p:nvSpPr>
          <p:cNvPr id="5" name="Text 2"/>
          <p:cNvSpPr/>
          <p:nvPr/>
        </p:nvSpPr>
        <p:spPr>
          <a:xfrm>
            <a:off x="537924" y="6419493"/>
            <a:ext cx="6589871" cy="2458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endParaRPr lang="en-US" sz="12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95209" y="1030445"/>
            <a:ext cx="5908239" cy="4042407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510224" y="6013133"/>
            <a:ext cx="2265998" cy="2527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endParaRPr lang="en-US" sz="1550" dirty="0"/>
          </a:p>
        </p:txBody>
      </p:sp>
      <p:sp>
        <p:nvSpPr>
          <p:cNvPr id="8" name="Text 4"/>
          <p:cNvSpPr/>
          <p:nvPr/>
        </p:nvSpPr>
        <p:spPr>
          <a:xfrm>
            <a:off x="7510224" y="6419493"/>
            <a:ext cx="6589871" cy="2458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endParaRPr lang="en-US" sz="1200" dirty="0"/>
          </a:p>
        </p:txBody>
      </p:sp>
      <p:sp>
        <p:nvSpPr>
          <p:cNvPr id="9" name="Shape 5"/>
          <p:cNvSpPr/>
          <p:nvPr/>
        </p:nvSpPr>
        <p:spPr>
          <a:xfrm>
            <a:off x="537924" y="6976467"/>
            <a:ext cx="345758" cy="345758"/>
          </a:xfrm>
          <a:prstGeom prst="roundRect">
            <a:avLst>
              <a:gd name="adj" fmla="val 40007"/>
            </a:avLst>
          </a:prstGeom>
          <a:solidFill>
            <a:srgbClr val="282C32"/>
          </a:solidFill>
          <a:ln/>
          <a:effectLst>
            <a:outerShdw blurRad="38100" dist="19050" dir="13500000" algn="bl" rotWithShape="0">
              <a:srgbClr val="FFFFFF">
                <a:alpha val="10000"/>
              </a:srgbClr>
            </a:outerShdw>
          </a:effectLst>
        </p:spPr>
        <p:txBody>
          <a:bodyPr/>
          <a:lstStyle/>
          <a:p>
            <a:endParaRPr lang="en-IN"/>
          </a:p>
        </p:txBody>
      </p:sp>
      <p:sp>
        <p:nvSpPr>
          <p:cNvPr id="10" name="Text 6"/>
          <p:cNvSpPr/>
          <p:nvPr/>
        </p:nvSpPr>
        <p:spPr>
          <a:xfrm>
            <a:off x="589478" y="6997720"/>
            <a:ext cx="242649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endParaRPr lang="en-US" sz="1900" dirty="0"/>
          </a:p>
        </p:txBody>
      </p:sp>
      <p:sp>
        <p:nvSpPr>
          <p:cNvPr id="11" name="Text 7"/>
          <p:cNvSpPr/>
          <p:nvPr/>
        </p:nvSpPr>
        <p:spPr>
          <a:xfrm>
            <a:off x="1037272" y="7029212"/>
            <a:ext cx="3638193" cy="2527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endParaRPr lang="en-US" sz="1550" dirty="0"/>
          </a:p>
        </p:txBody>
      </p:sp>
      <p:sp>
        <p:nvSpPr>
          <p:cNvPr id="12" name="Text 8"/>
          <p:cNvSpPr/>
          <p:nvPr/>
        </p:nvSpPr>
        <p:spPr>
          <a:xfrm>
            <a:off x="1037272" y="7374136"/>
            <a:ext cx="6181844" cy="2458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endParaRPr lang="en-US" sz="1200" dirty="0"/>
          </a:p>
        </p:txBody>
      </p:sp>
      <p:sp>
        <p:nvSpPr>
          <p:cNvPr id="13" name="Text 9"/>
          <p:cNvSpPr/>
          <p:nvPr/>
        </p:nvSpPr>
        <p:spPr>
          <a:xfrm>
            <a:off x="1037272" y="7814429"/>
            <a:ext cx="6181844" cy="2943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endParaRPr lang="en-US" sz="1350" dirty="0"/>
          </a:p>
        </p:txBody>
      </p:sp>
      <p:sp>
        <p:nvSpPr>
          <p:cNvPr id="15" name="Shape 10"/>
          <p:cNvSpPr/>
          <p:nvPr/>
        </p:nvSpPr>
        <p:spPr>
          <a:xfrm>
            <a:off x="7411164" y="6976467"/>
            <a:ext cx="345758" cy="345758"/>
          </a:xfrm>
          <a:prstGeom prst="roundRect">
            <a:avLst>
              <a:gd name="adj" fmla="val 40007"/>
            </a:avLst>
          </a:prstGeom>
          <a:solidFill>
            <a:srgbClr val="282C32"/>
          </a:solidFill>
          <a:ln/>
          <a:effectLst>
            <a:outerShdw blurRad="38100" dist="19050" dir="13500000" algn="bl" rotWithShape="0">
              <a:srgbClr val="FFFFFF">
                <a:alpha val="10000"/>
              </a:srgbClr>
            </a:outerShdw>
          </a:effectLst>
        </p:spPr>
        <p:txBody>
          <a:bodyPr/>
          <a:lstStyle/>
          <a:p>
            <a:endParaRPr lang="en-IN"/>
          </a:p>
        </p:txBody>
      </p:sp>
      <p:sp>
        <p:nvSpPr>
          <p:cNvPr id="16" name="Text 11"/>
          <p:cNvSpPr/>
          <p:nvPr/>
        </p:nvSpPr>
        <p:spPr>
          <a:xfrm>
            <a:off x="7462718" y="6997720"/>
            <a:ext cx="242649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endParaRPr lang="en-US" sz="1900" dirty="0"/>
          </a:p>
        </p:txBody>
      </p:sp>
      <p:sp>
        <p:nvSpPr>
          <p:cNvPr id="17" name="Text 12"/>
          <p:cNvSpPr/>
          <p:nvPr/>
        </p:nvSpPr>
        <p:spPr>
          <a:xfrm>
            <a:off x="7910512" y="7029212"/>
            <a:ext cx="2321600" cy="2527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endParaRPr lang="en-US" sz="1550" dirty="0"/>
          </a:p>
        </p:txBody>
      </p:sp>
      <p:sp>
        <p:nvSpPr>
          <p:cNvPr id="18" name="Text 13"/>
          <p:cNvSpPr/>
          <p:nvPr/>
        </p:nvSpPr>
        <p:spPr>
          <a:xfrm>
            <a:off x="7910512" y="7374136"/>
            <a:ext cx="6181963" cy="2458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endParaRPr lang="en-US" sz="1200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DBBAE516-CC75-414B-0D32-CA9DD67DD3E0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6369" y="5224460"/>
            <a:ext cx="5091921" cy="300514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F7842D3-B41C-4734-97FB-333569F4EC38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15200" y="5175204"/>
            <a:ext cx="5494122" cy="291427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7F4565B5-5465-86FA-466F-B02E433C25F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991607" y="7610724"/>
            <a:ext cx="2638793" cy="581106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1DF44CDF-1289-1B82-859E-DC0DA79876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53682" y="6117349"/>
            <a:ext cx="2638793" cy="581106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8CA540EA-8A0E-0093-1EB4-516DF39A34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928631" y="7652191"/>
            <a:ext cx="2638793" cy="581106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AE29469A-5603-8217-9D08-7E2460E772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928630" y="7631458"/>
            <a:ext cx="2638793" cy="581106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91252" y="386001"/>
            <a:ext cx="7761923" cy="4617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90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Visualisation of Spatial and Temporal Heatmaps</a:t>
            </a:r>
            <a:endParaRPr lang="en-US" sz="29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1252" y="977772"/>
            <a:ext cx="12624980" cy="5708163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491252" y="8511897"/>
            <a:ext cx="13647896" cy="2245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b="1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Temporal Heatmap:</a:t>
            </a:r>
            <a:r>
              <a:rPr lang="en-US" sz="11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Visualizes inter-frame inconsistencies and sudden changes, pinpointing where motion anomalies or temporal artifacts occur.</a:t>
            </a:r>
            <a:endParaRPr lang="en-US" sz="11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E03065A-971D-4789-03B8-94C8FFB9EE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10591" y="7715224"/>
            <a:ext cx="1819810" cy="47627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4F0C248-DD85-B0F3-1982-9F5EDF43327D}"/>
              </a:ext>
            </a:extLst>
          </p:cNvPr>
          <p:cNvSpPr txBox="1"/>
          <p:nvPr/>
        </p:nvSpPr>
        <p:spPr>
          <a:xfrm>
            <a:off x="491251" y="6854636"/>
            <a:ext cx="1231933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>
                <a:solidFill>
                  <a:schemeClr val="bg2"/>
                </a:solidFill>
              </a:rPr>
              <a:t>Spatial Heatmap:</a:t>
            </a:r>
            <a:r>
              <a:rPr lang="en-US" dirty="0">
                <a:solidFill>
                  <a:schemeClr val="bg2"/>
                </a:solidFill>
              </a:rPr>
              <a:t> Highlights specific regions within a frame that show anomalies or manipulations, such as unnatural textures or facial distortions.</a:t>
            </a:r>
          </a:p>
          <a:p>
            <a:pPr>
              <a:buNone/>
            </a:pP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b="1" dirty="0">
                <a:solidFill>
                  <a:schemeClr val="bg2"/>
                </a:solidFill>
              </a:rPr>
              <a:t>Temporal Heatmap:</a:t>
            </a:r>
            <a:r>
              <a:rPr lang="en-US" dirty="0">
                <a:solidFill>
                  <a:schemeClr val="bg2"/>
                </a:solidFill>
              </a:rPr>
              <a:t> Visualizes inter-frame inconsistencies and sudden changes, pinpointing where motion anomalies or temporal artifacts occur.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046440"/>
            <a:ext cx="5937409" cy="7431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🧪</a:t>
            </a: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  Experimental Setup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58309" y="2222897"/>
            <a:ext cx="4226838" cy="4960263"/>
          </a:xfrm>
          <a:prstGeom prst="roundRect">
            <a:avLst>
              <a:gd name="adj" fmla="val 4613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  <p:txBody>
          <a:bodyPr/>
          <a:lstStyle/>
          <a:p>
            <a:endParaRPr lang="en-IN"/>
          </a:p>
        </p:txBody>
      </p:sp>
      <p:sp>
        <p:nvSpPr>
          <p:cNvPr id="4" name="Text 2"/>
          <p:cNvSpPr/>
          <p:nvPr/>
        </p:nvSpPr>
        <p:spPr>
          <a:xfrm>
            <a:off x="974884" y="2439472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Datasets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974884" y="2925604"/>
            <a:ext cx="3793688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FaceForensics++:</a:t>
            </a: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1000 real + fake videos from 4 manipulation methods</a:t>
            </a:r>
            <a:endParaRPr lang="en-US" sz="1700" dirty="0"/>
          </a:p>
        </p:txBody>
      </p:sp>
      <p:sp>
        <p:nvSpPr>
          <p:cNvPr id="6" name="Text 4"/>
          <p:cNvSpPr/>
          <p:nvPr/>
        </p:nvSpPr>
        <p:spPr>
          <a:xfrm>
            <a:off x="974884" y="4041458"/>
            <a:ext cx="3793688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Celeb-DF:</a:t>
            </a: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590 real, 5639 high-quality fake videos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974884" y="4810601"/>
            <a:ext cx="3793688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DFDC:</a:t>
            </a: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Preview set from Deepfake Detection Challenge (2020)</a:t>
            </a:r>
            <a:endParaRPr lang="en-US" sz="1700" dirty="0"/>
          </a:p>
        </p:txBody>
      </p:sp>
      <p:sp>
        <p:nvSpPr>
          <p:cNvPr id="8" name="Text 6"/>
          <p:cNvSpPr/>
          <p:nvPr/>
        </p:nvSpPr>
        <p:spPr>
          <a:xfrm>
            <a:off x="974884" y="5926455"/>
            <a:ext cx="3793688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FaceShifter, DeeperForensics:</a:t>
            </a: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High-quality fakes built on FaceForensics++</a:t>
            </a:r>
            <a:endParaRPr lang="en-US" sz="1700" dirty="0"/>
          </a:p>
        </p:txBody>
      </p:sp>
      <p:sp>
        <p:nvSpPr>
          <p:cNvPr id="9" name="Shape 7"/>
          <p:cNvSpPr/>
          <p:nvPr/>
        </p:nvSpPr>
        <p:spPr>
          <a:xfrm>
            <a:off x="5201722" y="2222897"/>
            <a:ext cx="4226838" cy="4960263"/>
          </a:xfrm>
          <a:prstGeom prst="roundRect">
            <a:avLst>
              <a:gd name="adj" fmla="val 4613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  <p:txBody>
          <a:bodyPr/>
          <a:lstStyle/>
          <a:p>
            <a:endParaRPr lang="en-IN"/>
          </a:p>
        </p:txBody>
      </p:sp>
      <p:sp>
        <p:nvSpPr>
          <p:cNvPr id="10" name="Text 8"/>
          <p:cNvSpPr/>
          <p:nvPr/>
        </p:nvSpPr>
        <p:spPr>
          <a:xfrm>
            <a:off x="5418296" y="2439472"/>
            <a:ext cx="3793688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Preprocessing &amp; Training Details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5418296" y="3281839"/>
            <a:ext cx="3793688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Face detection: MTCNN</a:t>
            </a:r>
            <a:endParaRPr lang="en-US" sz="1700" dirty="0"/>
          </a:p>
        </p:txBody>
      </p:sp>
      <p:sp>
        <p:nvSpPr>
          <p:cNvPr id="12" name="Text 10"/>
          <p:cNvSpPr/>
          <p:nvPr/>
        </p:nvSpPr>
        <p:spPr>
          <a:xfrm>
            <a:off x="5418296" y="3704273"/>
            <a:ext cx="3793688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Alignment: Based on nose landmark</a:t>
            </a:r>
            <a:endParaRPr lang="en-US" sz="1700" dirty="0"/>
          </a:p>
        </p:txBody>
      </p:sp>
      <p:sp>
        <p:nvSpPr>
          <p:cNvPr id="13" name="Text 11"/>
          <p:cNvSpPr/>
          <p:nvPr/>
        </p:nvSpPr>
        <p:spPr>
          <a:xfrm>
            <a:off x="5418296" y="4473416"/>
            <a:ext cx="3793688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Resize: 300×300 facial crops</a:t>
            </a:r>
            <a:endParaRPr lang="en-US" sz="1700" dirty="0"/>
          </a:p>
        </p:txBody>
      </p:sp>
      <p:sp>
        <p:nvSpPr>
          <p:cNvPr id="14" name="Text 12"/>
          <p:cNvSpPr/>
          <p:nvPr/>
        </p:nvSpPr>
        <p:spPr>
          <a:xfrm>
            <a:off x="5418296" y="4895850"/>
            <a:ext cx="3793688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Sequence: 6 continuous aligned frames</a:t>
            </a:r>
            <a:endParaRPr lang="en-US" sz="1700" dirty="0"/>
          </a:p>
        </p:txBody>
      </p:sp>
      <p:sp>
        <p:nvSpPr>
          <p:cNvPr id="15" name="Text 13"/>
          <p:cNvSpPr/>
          <p:nvPr/>
        </p:nvSpPr>
        <p:spPr>
          <a:xfrm>
            <a:off x="5418296" y="5664994"/>
            <a:ext cx="3793688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270 frames used per video (FaceForensics++)</a:t>
            </a:r>
            <a:endParaRPr lang="en-US" sz="1700" dirty="0"/>
          </a:p>
        </p:txBody>
      </p:sp>
      <p:sp>
        <p:nvSpPr>
          <p:cNvPr id="16" name="Shape 14"/>
          <p:cNvSpPr/>
          <p:nvPr/>
        </p:nvSpPr>
        <p:spPr>
          <a:xfrm>
            <a:off x="9645134" y="2222897"/>
            <a:ext cx="4226957" cy="4960263"/>
          </a:xfrm>
          <a:prstGeom prst="roundRect">
            <a:avLst>
              <a:gd name="adj" fmla="val 4613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  <p:txBody>
          <a:bodyPr/>
          <a:lstStyle/>
          <a:p>
            <a:endParaRPr lang="en-IN"/>
          </a:p>
        </p:txBody>
      </p:sp>
      <p:sp>
        <p:nvSpPr>
          <p:cNvPr id="17" name="Text 15"/>
          <p:cNvSpPr/>
          <p:nvPr/>
        </p:nvSpPr>
        <p:spPr>
          <a:xfrm>
            <a:off x="9861709" y="2439472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Training Details Cont.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9861709" y="2925604"/>
            <a:ext cx="3793807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Feature Extractor: Entry flow of Xception</a:t>
            </a:r>
            <a:endParaRPr lang="en-US" sz="1700" dirty="0"/>
          </a:p>
        </p:txBody>
      </p:sp>
      <p:sp>
        <p:nvSpPr>
          <p:cNvPr id="19" name="Text 17"/>
          <p:cNvSpPr/>
          <p:nvPr/>
        </p:nvSpPr>
        <p:spPr>
          <a:xfrm>
            <a:off x="9861709" y="3694748"/>
            <a:ext cx="3793807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Transformer: 12 blocks, 8 heads</a:t>
            </a:r>
            <a:endParaRPr lang="en-US" sz="1700" dirty="0"/>
          </a:p>
        </p:txBody>
      </p:sp>
      <p:sp>
        <p:nvSpPr>
          <p:cNvPr id="20" name="Text 18"/>
          <p:cNvSpPr/>
          <p:nvPr/>
        </p:nvSpPr>
        <p:spPr>
          <a:xfrm>
            <a:off x="9861709" y="4117181"/>
            <a:ext cx="3793807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Optimizer: SGD with warm-up, LR = 0.0005</a:t>
            </a:r>
            <a:endParaRPr lang="en-US" sz="1700" dirty="0"/>
          </a:p>
        </p:txBody>
      </p:sp>
      <p:sp>
        <p:nvSpPr>
          <p:cNvPr id="21" name="Text 19"/>
          <p:cNvSpPr/>
          <p:nvPr/>
        </p:nvSpPr>
        <p:spPr>
          <a:xfrm>
            <a:off x="9861709" y="4886325"/>
            <a:ext cx="3793807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Hardware: 4× Tesla V100 GPUs, 100 epochs</a:t>
            </a:r>
            <a:endParaRPr lang="en-US" sz="1700" dirty="0"/>
          </a:p>
        </p:txBody>
      </p:sp>
      <p:sp>
        <p:nvSpPr>
          <p:cNvPr id="22" name="Text 20"/>
          <p:cNvSpPr/>
          <p:nvPr/>
        </p:nvSpPr>
        <p:spPr>
          <a:xfrm>
            <a:off x="9861709" y="5655469"/>
            <a:ext cx="3793807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Selection: Best model via validation accuracy</a:t>
            </a:r>
            <a:endParaRPr lang="en-US" sz="1700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AD06B1E5-0C38-BE37-9C33-522C7E1DBE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50506" y="7793674"/>
            <a:ext cx="2279894" cy="40866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C18C47E-80AC-DB2E-B730-0D7A121BF0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19909" y="7689983"/>
            <a:ext cx="3010491" cy="539617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E728A310-4A77-4C99-7696-751752368F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1851" y="7533184"/>
            <a:ext cx="3868549" cy="69342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291358" y="595789"/>
            <a:ext cx="4561284" cy="5700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Performance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758309" y="1382435"/>
            <a:ext cx="7627382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1) Intra-Dataset Performance (Same dataset for training and testing):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58309" y="2419826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Datasets Used</a:t>
            </a: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: FaceForensics++, Celeb-DF, DFDC.</a:t>
            </a:r>
            <a:endParaRPr lang="en-US" sz="1700" dirty="0"/>
          </a:p>
        </p:txBody>
      </p:sp>
      <p:sp>
        <p:nvSpPr>
          <p:cNvPr id="6" name="Text 3"/>
          <p:cNvSpPr/>
          <p:nvPr/>
        </p:nvSpPr>
        <p:spPr>
          <a:xfrm>
            <a:off x="758309" y="2842260"/>
            <a:ext cx="76273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ISTVT</a:t>
            </a: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significantly outperforms other models like ViViT, VidTr, VTN, and CNN-based Xception (XN-avg).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758309" y="3611404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CNN-based methods like VidTr often miss fine temporal clues.</a:t>
            </a:r>
            <a:endParaRPr lang="en-US" sz="1700" dirty="0"/>
          </a:p>
        </p:txBody>
      </p:sp>
      <p:sp>
        <p:nvSpPr>
          <p:cNvPr id="8" name="Text 5"/>
          <p:cNvSpPr/>
          <p:nvPr/>
        </p:nvSpPr>
        <p:spPr>
          <a:xfrm>
            <a:off x="758309" y="4033838"/>
            <a:ext cx="76273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ISTVT captures both spatial &amp; temporal artifacts</a:t>
            </a: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, boosting accuracy.</a:t>
            </a:r>
            <a:endParaRPr lang="en-US" sz="17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291358" y="595789"/>
            <a:ext cx="4561284" cy="5700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Performance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758309" y="1382435"/>
            <a:ext cx="7627382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2) Cross-Dataset Performance (Trained on FF++, tested on others):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58309" y="2419826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Evaluation Metric</a:t>
            </a: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: AUROC.</a:t>
            </a:r>
            <a:endParaRPr lang="en-US" sz="1700" dirty="0"/>
          </a:p>
        </p:txBody>
      </p:sp>
      <p:sp>
        <p:nvSpPr>
          <p:cNvPr id="6" name="Text 3"/>
          <p:cNvSpPr/>
          <p:nvPr/>
        </p:nvSpPr>
        <p:spPr>
          <a:xfrm>
            <a:off x="758309" y="2842260"/>
            <a:ext cx="76273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ISTVT shows </a:t>
            </a:r>
            <a:r>
              <a:rPr lang="en-US" sz="1700" b="1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strong generalization</a:t>
            </a: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, especially on difficult datasets like DFDC.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758309" y="3611404"/>
            <a:ext cx="76273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Compared to FTCN (which uses longer sequences), ISTVT performs better in:</a:t>
            </a:r>
            <a:endParaRPr lang="en-US" sz="1700" dirty="0"/>
          </a:p>
        </p:txBody>
      </p:sp>
      <p:sp>
        <p:nvSpPr>
          <p:cNvPr id="8" name="Text 5"/>
          <p:cNvSpPr/>
          <p:nvPr/>
        </p:nvSpPr>
        <p:spPr>
          <a:xfrm>
            <a:off x="758309" y="4380547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Complex conditions (e.g., varying lighting/head pose).</a:t>
            </a:r>
            <a:endParaRPr lang="en-US" sz="1700" dirty="0"/>
          </a:p>
        </p:txBody>
      </p:sp>
      <p:sp>
        <p:nvSpPr>
          <p:cNvPr id="9" name="Text 6"/>
          <p:cNvSpPr/>
          <p:nvPr/>
        </p:nvSpPr>
        <p:spPr>
          <a:xfrm>
            <a:off x="758309" y="4802981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Interpretability (clear separation of spatial/temporal focus).</a:t>
            </a:r>
            <a:endParaRPr lang="en-US" sz="1700" dirty="0"/>
          </a:p>
        </p:txBody>
      </p:sp>
      <p:sp>
        <p:nvSpPr>
          <p:cNvPr id="10" name="Text 7"/>
          <p:cNvSpPr/>
          <p:nvPr/>
        </p:nvSpPr>
        <p:spPr>
          <a:xfrm>
            <a:off x="758309" y="5225415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Intra-dataset accuracy.</a:t>
            </a:r>
            <a:endParaRPr lang="en-US" sz="170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99968" y="573881"/>
            <a:ext cx="6682502" cy="657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50"/>
              </a:lnSpc>
              <a:buNone/>
            </a:pPr>
            <a:r>
              <a:rPr lang="en-US" sz="410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Robustness to Perturbations</a:t>
            </a:r>
            <a:endParaRPr lang="en-US" sz="4100" dirty="0"/>
          </a:p>
        </p:txBody>
      </p:sp>
      <p:sp>
        <p:nvSpPr>
          <p:cNvPr id="3" name="Text 1"/>
          <p:cNvSpPr/>
          <p:nvPr/>
        </p:nvSpPr>
        <p:spPr>
          <a:xfrm>
            <a:off x="699968" y="1531620"/>
            <a:ext cx="13230463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Evaluating Model Performance on Noisy Deepfake Inputs</a:t>
            </a:r>
            <a:endParaRPr lang="en-US" sz="15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4090" y="2076569"/>
            <a:ext cx="3055263" cy="3055263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505903" y="5381744"/>
            <a:ext cx="2631519" cy="3288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JPEG Compression</a:t>
            </a:r>
            <a:endParaRPr lang="en-US" sz="2050" dirty="0"/>
          </a:p>
        </p:txBody>
      </p:sp>
      <p:sp>
        <p:nvSpPr>
          <p:cNvPr id="6" name="Text 3"/>
          <p:cNvSpPr/>
          <p:nvPr/>
        </p:nvSpPr>
        <p:spPr>
          <a:xfrm>
            <a:off x="699968" y="5830491"/>
            <a:ext cx="4243507" cy="960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15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ISTVT maintains strong performance, outperforming baselines due to its unique attention and self-subtract mechanism.</a:t>
            </a:r>
            <a:endParaRPr lang="en-US" sz="15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87509" y="2076569"/>
            <a:ext cx="3055263" cy="3055263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999321" y="5381744"/>
            <a:ext cx="2631519" cy="3288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Downscaling</a:t>
            </a:r>
            <a:endParaRPr lang="en-US" sz="2050" dirty="0"/>
          </a:p>
        </p:txBody>
      </p:sp>
      <p:sp>
        <p:nvSpPr>
          <p:cNvPr id="9" name="Text 5"/>
          <p:cNvSpPr/>
          <p:nvPr/>
        </p:nvSpPr>
        <p:spPr>
          <a:xfrm>
            <a:off x="5193387" y="5830491"/>
            <a:ext cx="4243507" cy="12801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15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ISTVT robustly performs at low image scales by capturing subtle inter-frame inconsistencies, surpassing Xception and VTN.</a:t>
            </a:r>
            <a:endParaRPr lang="en-US" sz="15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80928" y="2076569"/>
            <a:ext cx="3055382" cy="3055382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0492859" y="5381863"/>
            <a:ext cx="2631519" cy="3288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Random Dropout</a:t>
            </a:r>
            <a:endParaRPr lang="en-US" sz="2050" dirty="0"/>
          </a:p>
        </p:txBody>
      </p:sp>
      <p:sp>
        <p:nvSpPr>
          <p:cNvPr id="12" name="Text 7"/>
          <p:cNvSpPr/>
          <p:nvPr/>
        </p:nvSpPr>
        <p:spPr>
          <a:xfrm>
            <a:off x="9686806" y="5830610"/>
            <a:ext cx="4243626" cy="960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15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ISTVT handles missing regions well, leveraging temporal artifacts, while Xception fails under high dropout.</a:t>
            </a:r>
            <a:endParaRPr lang="en-US" sz="1550" dirty="0"/>
          </a:p>
        </p:txBody>
      </p:sp>
      <p:sp>
        <p:nvSpPr>
          <p:cNvPr id="13" name="Text 8"/>
          <p:cNvSpPr/>
          <p:nvPr/>
        </p:nvSpPr>
        <p:spPr>
          <a:xfrm>
            <a:off x="699968" y="7335560"/>
            <a:ext cx="13230463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ISTVT consistently demonstrates superior robustness against real-world video perturbations, validating its advanced architecture.</a:t>
            </a:r>
            <a:endParaRPr lang="en-US" sz="155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C49DDA7-00C2-FB97-2A7D-1BA3229A99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683636" y="7692748"/>
            <a:ext cx="2881484" cy="51649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AC01EE8-9842-2B05-23A0-EB5AC7E088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949623" y="7750790"/>
            <a:ext cx="2671252" cy="47881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849398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1669911"/>
            <a:ext cx="131137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ISTVT effectively identifies deepfakes by analysing spatial and temporal inconsistencies, demonstrating efficiency and robustness across diverse datasets and video qualities.</a:t>
            </a:r>
            <a:endParaRPr lang="en-US" sz="1700" dirty="0"/>
          </a:p>
        </p:txBody>
      </p:sp>
      <p:sp>
        <p:nvSpPr>
          <p:cNvPr id="4" name="Text 2"/>
          <p:cNvSpPr/>
          <p:nvPr/>
        </p:nvSpPr>
        <p:spPr>
          <a:xfrm>
            <a:off x="844034" y="3011078"/>
            <a:ext cx="3420904" cy="427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50"/>
              </a:lnSpc>
              <a:buNone/>
            </a:pPr>
            <a:r>
              <a:rPr lang="en-US" sz="26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Future Work</a:t>
            </a:r>
            <a:endParaRPr lang="en-US" sz="2650" dirty="0"/>
          </a:p>
        </p:txBody>
      </p:sp>
      <p:sp>
        <p:nvSpPr>
          <p:cNvPr id="5" name="Text 3"/>
          <p:cNvSpPr/>
          <p:nvPr/>
        </p:nvSpPr>
        <p:spPr>
          <a:xfrm>
            <a:off x="697468" y="3686651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Enhance generalisation for emerging deepfake techniques.</a:t>
            </a:r>
            <a:endParaRPr lang="en-US" sz="1700" dirty="0"/>
          </a:p>
        </p:txBody>
      </p:sp>
      <p:sp>
        <p:nvSpPr>
          <p:cNvPr id="6" name="Text 4"/>
          <p:cNvSpPr/>
          <p:nvPr/>
        </p:nvSpPr>
        <p:spPr>
          <a:xfrm>
            <a:off x="697468" y="4176044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Integrate multi-modal analysis (audio, text, video) for comprehensive detection.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697468" y="4615375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Create lightweight, real-time models suitable for mobile and edge device deployment.</a:t>
            </a:r>
            <a:endParaRPr lang="en-US" sz="1700" dirty="0"/>
          </a:p>
        </p:txBody>
      </p:sp>
      <p:sp>
        <p:nvSpPr>
          <p:cNvPr id="8" name="Text 6"/>
          <p:cNvSpPr/>
          <p:nvPr/>
        </p:nvSpPr>
        <p:spPr>
          <a:xfrm>
            <a:off x="697468" y="5077923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Strengthen fairness and minimise bias in deepfake detection outcomes.</a:t>
            </a:r>
            <a:endParaRPr lang="en-US" sz="17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11F19DC-A7C2-D4B4-8EA7-78E93C4F89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10818" y="7753324"/>
            <a:ext cx="2019582" cy="36200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CBD0AE9-67F1-F6EB-8314-210837BE1C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29984" y="7705699"/>
            <a:ext cx="2019582" cy="36200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4184647-D460-1415-32E0-77E704F8A6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10818" y="7800949"/>
            <a:ext cx="2019582" cy="36200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C6D5B93-4216-A7AC-A0BC-B97694CF0A68}"/>
              </a:ext>
            </a:extLst>
          </p:cNvPr>
          <p:cNvSpPr txBox="1"/>
          <p:nvPr/>
        </p:nvSpPr>
        <p:spPr>
          <a:xfrm>
            <a:off x="748784" y="465261"/>
            <a:ext cx="11681200" cy="7723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0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Conclusion</a:t>
            </a:r>
            <a:endParaRPr lang="en-US" sz="44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4630400" cy="270819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3334464"/>
            <a:ext cx="9979700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Our Goal: Impactful Deepfake Detection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58309" y="4372094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Presenting "ISTVT: Interpretable Spatial-Temporal Video Transformer for Deepfake Detection"</a:t>
            </a:r>
            <a:endParaRPr lang="en-US" sz="1700" dirty="0"/>
          </a:p>
        </p:txBody>
      </p:sp>
      <p:sp>
        <p:nvSpPr>
          <p:cNvPr id="5" name="Shape 2"/>
          <p:cNvSpPr/>
          <p:nvPr/>
        </p:nvSpPr>
        <p:spPr>
          <a:xfrm>
            <a:off x="758309" y="4962525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  <p:txBody>
          <a:bodyPr/>
          <a:lstStyle/>
          <a:p>
            <a:endParaRPr lang="en-IN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0997" y="4992469"/>
            <a:ext cx="342067" cy="42755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462326" y="5036939"/>
            <a:ext cx="3359229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Clear Visuals &amp; Transitions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1462326" y="5523071"/>
            <a:ext cx="3486745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We use smooth, intuitive visuals and transitions to make complex concepts easy to understand and follow.</a:t>
            </a:r>
            <a:endParaRPr lang="en-US" sz="1700" dirty="0"/>
          </a:p>
        </p:txBody>
      </p:sp>
      <p:sp>
        <p:nvSpPr>
          <p:cNvPr id="9" name="Shape 5"/>
          <p:cNvSpPr/>
          <p:nvPr/>
        </p:nvSpPr>
        <p:spPr>
          <a:xfrm>
            <a:off x="5219819" y="4962525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  <p:txBody>
          <a:bodyPr/>
          <a:lstStyle/>
          <a:p>
            <a:endParaRPr lang="en-IN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92507" y="4992469"/>
            <a:ext cx="342067" cy="427553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5923836" y="5036939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Real-World Relevance</a:t>
            </a:r>
            <a:endParaRPr lang="en-US" sz="2200" dirty="0"/>
          </a:p>
        </p:txBody>
      </p:sp>
      <p:sp>
        <p:nvSpPr>
          <p:cNvPr id="12" name="Text 7"/>
          <p:cNvSpPr/>
          <p:nvPr/>
        </p:nvSpPr>
        <p:spPr>
          <a:xfrm>
            <a:off x="5923836" y="5523071"/>
            <a:ext cx="3486745" cy="20802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Our research directly addresses urgent challenges posed by deepfakes in media, politics, and society, connecting technical advances to real-world impact.</a:t>
            </a:r>
            <a:endParaRPr lang="en-US" sz="1700" dirty="0"/>
          </a:p>
        </p:txBody>
      </p:sp>
      <p:sp>
        <p:nvSpPr>
          <p:cNvPr id="13" name="Shape 8"/>
          <p:cNvSpPr/>
          <p:nvPr/>
        </p:nvSpPr>
        <p:spPr>
          <a:xfrm>
            <a:off x="9681329" y="4962525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  <p:txBody>
          <a:bodyPr/>
          <a:lstStyle/>
          <a:p>
            <a:endParaRPr lang="en-IN"/>
          </a:p>
        </p:txBody>
      </p:sp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54017" y="4992469"/>
            <a:ext cx="342067" cy="427553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10385346" y="5036939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Minimalist Design</a:t>
            </a:r>
            <a:endParaRPr lang="en-US" sz="2200" dirty="0"/>
          </a:p>
        </p:txBody>
      </p:sp>
      <p:sp>
        <p:nvSpPr>
          <p:cNvPr id="16" name="Text 10"/>
          <p:cNvSpPr/>
          <p:nvPr/>
        </p:nvSpPr>
        <p:spPr>
          <a:xfrm>
            <a:off x="10385346" y="5523071"/>
            <a:ext cx="3486745" cy="1733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We focus on delivering key insights with clarity—prioritizing essential information over unnecessary text or clutter.</a:t>
            </a:r>
            <a:endParaRPr lang="en-US" sz="170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F03A165-B5D3-4F28-4D04-D72A5E1D88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991607" y="7648494"/>
            <a:ext cx="2638793" cy="58110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B7D1AA3-3E47-0879-5E1E-CB28B2D9CE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810702" y="7603331"/>
            <a:ext cx="2638793" cy="581106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1FB4F51-1F9B-F2CF-09B9-8DC20350095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266700"/>
            <a:ext cx="14630400" cy="69818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F6E7FBB-B154-D36D-E63A-AEC7B4E11A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20353" y="7619919"/>
            <a:ext cx="2638793" cy="5811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F185791-1579-D062-4625-C80AC1F389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91607" y="7619919"/>
            <a:ext cx="2638793" cy="581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0501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49605" y="1164074"/>
            <a:ext cx="4884420" cy="6104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0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What Are Deepfakes?</a:t>
            </a:r>
            <a:endParaRPr lang="en-US" sz="3800" dirty="0"/>
          </a:p>
        </p:txBody>
      </p:sp>
      <p:sp>
        <p:nvSpPr>
          <p:cNvPr id="3" name="Text 1"/>
          <p:cNvSpPr/>
          <p:nvPr/>
        </p:nvSpPr>
        <p:spPr>
          <a:xfrm>
            <a:off x="649605" y="2219920"/>
            <a:ext cx="7817644" cy="14849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Deepfakes are synthetic media—primarily videos—created using deep learning techniques, especially  </a:t>
            </a:r>
            <a:r>
              <a:rPr lang="en-US" sz="1800" b="1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Generative Adversarial Networks</a:t>
            </a:r>
            <a:r>
              <a:rPr lang="en-US" sz="18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(GANs), to replace or manipulate faces, voices, or actions in a realistic way.</a:t>
            </a:r>
            <a:endParaRPr lang="en-US" sz="1800" dirty="0"/>
          </a:p>
        </p:txBody>
      </p:sp>
      <p:sp>
        <p:nvSpPr>
          <p:cNvPr id="4" name="Text 2"/>
          <p:cNvSpPr/>
          <p:nvPr/>
        </p:nvSpPr>
        <p:spPr>
          <a:xfrm>
            <a:off x="649605" y="3890367"/>
            <a:ext cx="2442210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649605" y="4381024"/>
            <a:ext cx="7817644" cy="3712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🎥</a:t>
            </a:r>
            <a:r>
              <a:rPr lang="en-US" sz="18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Usually face-swapped or manipulated </a:t>
            </a:r>
            <a:r>
              <a:rPr lang="en-US" sz="1800" b="1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videos and audio.</a:t>
            </a:r>
            <a:endParaRPr lang="en-US" sz="1800" dirty="0"/>
          </a:p>
        </p:txBody>
      </p:sp>
      <p:sp>
        <p:nvSpPr>
          <p:cNvPr id="6" name="Text 4"/>
          <p:cNvSpPr/>
          <p:nvPr/>
        </p:nvSpPr>
        <p:spPr>
          <a:xfrm>
            <a:off x="649605" y="4919305"/>
            <a:ext cx="7817644" cy="7424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🤖</a:t>
            </a:r>
            <a:r>
              <a:rPr lang="en-US" sz="18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How?: Trained neural networks learn to generate highly realistic fake content.</a:t>
            </a:r>
            <a:endParaRPr lang="en-US" sz="1800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27544" y="1164074"/>
            <a:ext cx="5060871" cy="2530435"/>
          </a:xfrm>
          <a:prstGeom prst="rect">
            <a:avLst/>
          </a:prstGeom>
        </p:spPr>
      </p:pic>
      <p:pic>
        <p:nvPicPr>
          <p:cNvPr id="18" name="Online Media 17" title="Deepfake Example. Original/Deepfake Elon Musk.">
            <a:hlinkClick r:id="" action="ppaction://media"/>
            <a:extLst>
              <a:ext uri="{FF2B5EF4-FFF2-40B4-BE49-F238E27FC236}">
                <a16:creationId xmlns:a16="http://schemas.microsoft.com/office/drawing/2014/main" id="{5EB9A3C2-B577-DD8D-CD46-0156506CE100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8899851" y="4195524"/>
            <a:ext cx="5083398" cy="287000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45DFDA5-F1F8-FEE0-77FC-A3B4BC348A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991607" y="7566541"/>
            <a:ext cx="2638793" cy="58110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954B1E0-C00E-E7C4-4839-460CC2A07E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01131" y="7648494"/>
            <a:ext cx="2638793" cy="58110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783193"/>
            <a:ext cx="8644652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Deepfakes Are Fooling the World...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309" y="2064544"/>
            <a:ext cx="4019669" cy="301466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8309" y="5322927"/>
            <a:ext cx="4019669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 2018, a fake video of Barack Obama circulated giving a speech he never made.</a:t>
            </a:r>
            <a:endParaRPr lang="en-US" sz="1700" dirty="0"/>
          </a:p>
        </p:txBody>
      </p:sp>
      <p:pic>
        <p:nvPicPr>
          <p:cNvPr id="5" name="Image 1" descr="preencoded.png">
            <a:hlinkClick r:id="rId4"/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309" y="6606778"/>
            <a:ext cx="1542693" cy="595789"/>
          </a:xfrm>
          <a:prstGeom prst="rect">
            <a:avLst/>
          </a:prstGeom>
        </p:spPr>
      </p:pic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14236" y="2064544"/>
            <a:ext cx="4016454" cy="2984063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5314236" y="5292328"/>
            <a:ext cx="4018359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2022 Zelenskyy deepfake aimed to spread disinformation during conflict.</a:t>
            </a:r>
            <a:endParaRPr lang="en-US" sz="1700" dirty="0"/>
          </a:p>
        </p:txBody>
      </p:sp>
      <p:pic>
        <p:nvPicPr>
          <p:cNvPr id="8" name="Image 3" descr="preencoded.png">
            <a:hlinkClick r:id="rId7"/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14236" y="6576179"/>
            <a:ext cx="1542693" cy="595789"/>
          </a:xfrm>
          <a:prstGeom prst="rect">
            <a:avLst/>
          </a:prstGeom>
        </p:spPr>
      </p:pic>
      <p:pic>
        <p:nvPicPr>
          <p:cNvPr id="9" name="Image 4" descr="preencoded.png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68852" y="2064544"/>
            <a:ext cx="4018359" cy="3013710"/>
          </a:xfrm>
          <a:prstGeom prst="rect">
            <a:avLst/>
          </a:prstGeom>
        </p:spPr>
      </p:pic>
      <p:sp>
        <p:nvSpPr>
          <p:cNvPr id="10" name="Text 3"/>
          <p:cNvSpPr/>
          <p:nvPr/>
        </p:nvSpPr>
        <p:spPr>
          <a:xfrm>
            <a:off x="9868852" y="5321975"/>
            <a:ext cx="4018359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Indian PM Modi deepfakes have appeared, highlighting political manipulation risks.</a:t>
            </a:r>
            <a:endParaRPr lang="en-US" sz="1700" dirty="0"/>
          </a:p>
        </p:txBody>
      </p:sp>
      <p:pic>
        <p:nvPicPr>
          <p:cNvPr id="11" name="Image 5" descr="preencoded.png">
            <a:hlinkClick r:id="rId9"/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68852" y="6605826"/>
            <a:ext cx="1542693" cy="59578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A1A8E9C-1089-4F47-64B3-3C6B7CC8A29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991607" y="7648494"/>
            <a:ext cx="2638793" cy="58110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6E2758C-A362-A13A-85ED-8450FF045FC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991606" y="7648494"/>
            <a:ext cx="2638793" cy="58110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078706"/>
            <a:ext cx="8085892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Where Current Models Fall Short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2224683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We need a model that sees both space &amp; time... and explains why.</a:t>
            </a:r>
            <a:endParaRPr lang="en-US" sz="1700" dirty="0"/>
          </a:p>
        </p:txBody>
      </p:sp>
      <p:sp>
        <p:nvSpPr>
          <p:cNvPr id="4" name="Shape 2"/>
          <p:cNvSpPr/>
          <p:nvPr/>
        </p:nvSpPr>
        <p:spPr>
          <a:xfrm>
            <a:off x="758309" y="3058835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  <p:txBody>
          <a:bodyPr/>
          <a:lstStyle/>
          <a:p>
            <a:endParaRPr lang="en-IN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0997" y="3088779"/>
            <a:ext cx="342067" cy="427553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462326" y="3133249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Frame-based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462326" y="3706058"/>
            <a:ext cx="5588556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Poor on unseen fakes</a:t>
            </a:r>
            <a:endParaRPr lang="en-US" sz="1700" dirty="0"/>
          </a:p>
        </p:txBody>
      </p:sp>
      <p:sp>
        <p:nvSpPr>
          <p:cNvPr id="8" name="Shape 5"/>
          <p:cNvSpPr/>
          <p:nvPr/>
        </p:nvSpPr>
        <p:spPr>
          <a:xfrm>
            <a:off x="758309" y="4486037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  <p:txBody>
          <a:bodyPr/>
          <a:lstStyle/>
          <a:p>
            <a:endParaRPr lang="en-IN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0997" y="4515981"/>
            <a:ext cx="342067" cy="427553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1462326" y="4560451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Temporal Models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1462326" y="5133261"/>
            <a:ext cx="5588556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Can't isolate fine-grained artifacts</a:t>
            </a:r>
            <a:endParaRPr lang="en-US" sz="1700" dirty="0"/>
          </a:p>
        </p:txBody>
      </p:sp>
      <p:sp>
        <p:nvSpPr>
          <p:cNvPr id="12" name="Shape 8"/>
          <p:cNvSpPr/>
          <p:nvPr/>
        </p:nvSpPr>
        <p:spPr>
          <a:xfrm>
            <a:off x="758309" y="5913239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  <p:txBody>
          <a:bodyPr/>
          <a:lstStyle/>
          <a:p>
            <a:endParaRPr lang="en-IN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0997" y="5943183"/>
            <a:ext cx="342067" cy="427553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1462326" y="5987653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Transformers</a:t>
            </a:r>
            <a:endParaRPr lang="en-US" sz="2200" dirty="0"/>
          </a:p>
        </p:txBody>
      </p:sp>
      <p:sp>
        <p:nvSpPr>
          <p:cNvPr id="15" name="Text 10"/>
          <p:cNvSpPr/>
          <p:nvPr/>
        </p:nvSpPr>
        <p:spPr>
          <a:xfrm>
            <a:off x="1462326" y="6560463"/>
            <a:ext cx="5588556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Accurate but not interpretable</a:t>
            </a:r>
            <a:endParaRPr lang="en-US" sz="1700" dirty="0"/>
          </a:p>
        </p:txBody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7139" y="3058835"/>
            <a:ext cx="6292572" cy="2873693"/>
          </a:xfrm>
          <a:prstGeom prst="rect">
            <a:avLst/>
          </a:prstGeom>
        </p:spPr>
      </p:pic>
      <p:sp>
        <p:nvSpPr>
          <p:cNvPr id="17" name="Shape 11"/>
          <p:cNvSpPr/>
          <p:nvPr/>
        </p:nvSpPr>
        <p:spPr>
          <a:xfrm>
            <a:off x="9393674" y="5932527"/>
            <a:ext cx="216575" cy="216575"/>
          </a:xfrm>
          <a:prstGeom prst="roundRect">
            <a:avLst>
              <a:gd name="adj" fmla="val 8444"/>
            </a:avLst>
          </a:prstGeom>
          <a:solidFill>
            <a:srgbClr val="6261FF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8" name="Text 12"/>
          <p:cNvSpPr/>
          <p:nvPr/>
        </p:nvSpPr>
        <p:spPr>
          <a:xfrm>
            <a:off x="9671209" y="5932527"/>
            <a:ext cx="985957" cy="2165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Accuracy</a:t>
            </a:r>
            <a:endParaRPr lang="en-US" sz="1700" dirty="0"/>
          </a:p>
        </p:txBody>
      </p:sp>
      <p:sp>
        <p:nvSpPr>
          <p:cNvPr id="19" name="Shape 13"/>
          <p:cNvSpPr/>
          <p:nvPr/>
        </p:nvSpPr>
        <p:spPr>
          <a:xfrm>
            <a:off x="10809565" y="5932527"/>
            <a:ext cx="216575" cy="216575"/>
          </a:xfrm>
          <a:prstGeom prst="roundRect">
            <a:avLst>
              <a:gd name="adj" fmla="val 8444"/>
            </a:avLst>
          </a:prstGeom>
          <a:solidFill>
            <a:srgbClr val="A4A3FF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0" name="Text 14"/>
          <p:cNvSpPr/>
          <p:nvPr/>
        </p:nvSpPr>
        <p:spPr>
          <a:xfrm>
            <a:off x="11087100" y="5932527"/>
            <a:ext cx="1601867" cy="2165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Interpretability</a:t>
            </a:r>
            <a:endParaRPr lang="en-US" sz="1700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69563A2D-1FBA-356D-4FA7-E4BDADE7467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888033" y="7538997"/>
            <a:ext cx="2638793" cy="58110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36C9D1CA-4A54-2935-DD1B-E9A28ED0FE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991607" y="7648494"/>
            <a:ext cx="2638793" cy="58110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872847"/>
            <a:ext cx="5701546" cy="7431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Introducing ISTVT </a:t>
            </a:r>
            <a:r>
              <a:rPr lang="en-US" sz="4450" b="1" dirty="0">
                <a:solidFill>
                  <a:srgbClr val="000000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💡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2135862"/>
            <a:ext cx="7656790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Our new model, the Interpretable Spatial-Temporal Video Transformer (ISTVT), addresses the limitations of existing Deepfake detection methods.</a:t>
            </a:r>
            <a:endParaRPr lang="en-US" sz="1700" dirty="0"/>
          </a:p>
        </p:txBody>
      </p:sp>
      <p:sp>
        <p:nvSpPr>
          <p:cNvPr id="4" name="Text 2"/>
          <p:cNvSpPr/>
          <p:nvPr/>
        </p:nvSpPr>
        <p:spPr>
          <a:xfrm>
            <a:off x="758309" y="3370897"/>
            <a:ext cx="7656790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Unlike frame-based CNNs, ISTVT captures </a:t>
            </a:r>
            <a:r>
              <a:rPr lang="en-US" sz="1700" b="1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temporal clues</a:t>
            </a: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, enhancing detection on unseen fake videos.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758309" y="4259223"/>
            <a:ext cx="7656790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Unlike Temporal models, ISTVT excels with </a:t>
            </a:r>
            <a:r>
              <a:rPr lang="en-US" sz="1700" b="1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fine spatial details</a:t>
            </a: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, improving effectiveness on subtle, high-resolution forgeries.</a:t>
            </a:r>
            <a:endParaRPr lang="en-US" sz="1700" dirty="0"/>
          </a:p>
        </p:txBody>
      </p:sp>
      <p:sp>
        <p:nvSpPr>
          <p:cNvPr id="6" name="Text 4"/>
          <p:cNvSpPr/>
          <p:nvPr/>
        </p:nvSpPr>
        <p:spPr>
          <a:xfrm>
            <a:off x="758309" y="5147548"/>
            <a:ext cx="7656790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Unlike traditional Transformers, ISTVT balances </a:t>
            </a:r>
            <a:r>
              <a:rPr lang="en-US" sz="1700" b="1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high accuracy</a:t>
            </a: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with </a:t>
            </a:r>
            <a:r>
              <a:rPr lang="en-US" sz="1700" b="1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interpretability</a:t>
            </a: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, allowing for detailed analysis.</a:t>
            </a:r>
            <a:endParaRPr lang="en-US" sz="1700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51357" y="2184678"/>
            <a:ext cx="4928235" cy="49282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A5F30C8-2C74-2AEA-84F8-6EC190F72D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91607" y="7529472"/>
            <a:ext cx="2638793" cy="58110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9CF8E47-6780-8B3E-437C-B1C633EA43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91778" y="7648494"/>
            <a:ext cx="2638793" cy="58110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27445" y="750570"/>
            <a:ext cx="5572601" cy="7269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50"/>
              </a:lnSpc>
              <a:buNone/>
            </a:pPr>
            <a:r>
              <a:rPr lang="en-US" sz="43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Introducing ISTVT </a:t>
            </a:r>
            <a:r>
              <a:rPr lang="en-US" sz="4350" b="1" dirty="0">
                <a:solidFill>
                  <a:srgbClr val="000000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💡</a:t>
            </a:r>
            <a:endParaRPr lang="en-US" sz="4350" dirty="0"/>
          </a:p>
        </p:txBody>
      </p:sp>
      <p:sp>
        <p:nvSpPr>
          <p:cNvPr id="4" name="Shape 1"/>
          <p:cNvSpPr/>
          <p:nvPr/>
        </p:nvSpPr>
        <p:spPr>
          <a:xfrm>
            <a:off x="6227445" y="1795105"/>
            <a:ext cx="3725108" cy="1585793"/>
          </a:xfrm>
          <a:prstGeom prst="roundRect">
            <a:avLst>
              <a:gd name="adj" fmla="val 12018"/>
            </a:avLst>
          </a:prstGeom>
          <a:solidFill>
            <a:srgbClr val="282C32"/>
          </a:solidFill>
          <a:ln/>
          <a:effectLst>
            <a:outerShdw blurRad="52070" dist="25400" dir="13500000" algn="bl" rotWithShape="0">
              <a:srgbClr val="FFFFFF">
                <a:alpha val="10000"/>
              </a:srgbClr>
            </a:outerShdw>
          </a:effectLst>
        </p:spPr>
        <p:txBody>
          <a:bodyPr/>
          <a:lstStyle/>
          <a:p>
            <a:endParaRPr lang="en-IN"/>
          </a:p>
        </p:txBody>
      </p:sp>
      <p:sp>
        <p:nvSpPr>
          <p:cNvPr id="5" name="Text 2"/>
          <p:cNvSpPr/>
          <p:nvPr/>
        </p:nvSpPr>
        <p:spPr>
          <a:xfrm>
            <a:off x="6439138" y="2006798"/>
            <a:ext cx="3301722" cy="6965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Spatial-Temporal Inconsistencies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6439138" y="2830354"/>
            <a:ext cx="3301722" cy="3388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Captures both space and time</a:t>
            </a:r>
            <a:endParaRPr lang="en-US" sz="1650" dirty="0"/>
          </a:p>
        </p:txBody>
      </p:sp>
      <p:sp>
        <p:nvSpPr>
          <p:cNvPr id="7" name="Shape 4"/>
          <p:cNvSpPr/>
          <p:nvPr/>
        </p:nvSpPr>
        <p:spPr>
          <a:xfrm>
            <a:off x="10164247" y="1795105"/>
            <a:ext cx="3725108" cy="1585793"/>
          </a:xfrm>
          <a:prstGeom prst="roundRect">
            <a:avLst>
              <a:gd name="adj" fmla="val 12018"/>
            </a:avLst>
          </a:prstGeom>
          <a:solidFill>
            <a:srgbClr val="282C32"/>
          </a:solidFill>
          <a:ln/>
          <a:effectLst>
            <a:outerShdw blurRad="52070" dist="25400" dir="13500000" algn="bl" rotWithShape="0">
              <a:srgbClr val="FFFFFF">
                <a:alpha val="10000"/>
              </a:srgbClr>
            </a:outerShdw>
          </a:effectLst>
        </p:spPr>
        <p:txBody>
          <a:bodyPr/>
          <a:lstStyle/>
          <a:p>
            <a:endParaRPr lang="en-IN"/>
          </a:p>
        </p:txBody>
      </p:sp>
      <p:sp>
        <p:nvSpPr>
          <p:cNvPr id="8" name="Text 5"/>
          <p:cNvSpPr/>
          <p:nvPr/>
        </p:nvSpPr>
        <p:spPr>
          <a:xfrm>
            <a:off x="10375940" y="2006798"/>
            <a:ext cx="2786301" cy="3482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Explainable Decisions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10375940" y="2482096"/>
            <a:ext cx="3301722" cy="3388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Heatmaps show reasoning</a:t>
            </a: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6227445" y="3592592"/>
            <a:ext cx="3725108" cy="3886438"/>
          </a:xfrm>
          <a:prstGeom prst="roundRect">
            <a:avLst>
              <a:gd name="adj" fmla="val 5116"/>
            </a:avLst>
          </a:prstGeom>
          <a:solidFill>
            <a:srgbClr val="282C32"/>
          </a:solidFill>
          <a:ln/>
          <a:effectLst>
            <a:outerShdw blurRad="52070" dist="25400" dir="13500000" algn="bl" rotWithShape="0">
              <a:srgbClr val="FFFFFF">
                <a:alpha val="10000"/>
              </a:srgbClr>
            </a:outerShdw>
          </a:effectLst>
        </p:spPr>
        <p:txBody>
          <a:bodyPr/>
          <a:lstStyle/>
          <a:p>
            <a:endParaRPr lang="en-IN"/>
          </a:p>
        </p:txBody>
      </p:sp>
      <p:sp>
        <p:nvSpPr>
          <p:cNvPr id="11" name="Text 8"/>
          <p:cNvSpPr/>
          <p:nvPr/>
        </p:nvSpPr>
        <p:spPr>
          <a:xfrm>
            <a:off x="6439138" y="3804285"/>
            <a:ext cx="2786301" cy="3482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Superior Performance</a:t>
            </a:r>
            <a:endParaRPr lang="en-US" sz="2150" dirty="0"/>
          </a:p>
        </p:txBody>
      </p:sp>
      <p:sp>
        <p:nvSpPr>
          <p:cNvPr id="12" name="Text 9"/>
          <p:cNvSpPr/>
          <p:nvPr/>
        </p:nvSpPr>
        <p:spPr>
          <a:xfrm>
            <a:off x="6439138" y="4279583"/>
            <a:ext cx="3301722" cy="10241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🚀</a:t>
            </a:r>
            <a:r>
              <a:rPr lang="en-US" sz="16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</a:t>
            </a:r>
            <a:r>
              <a:rPr lang="en-US" sz="1650" b="1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High Accuracy</a:t>
            </a:r>
            <a:r>
              <a:rPr lang="en-US" sz="16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across datasets (FaceForensics++, DFDC, Celeb-DF)</a:t>
            </a:r>
            <a:endParaRPr lang="en-US" sz="1650" dirty="0"/>
          </a:p>
        </p:txBody>
      </p:sp>
      <p:sp>
        <p:nvSpPr>
          <p:cNvPr id="13" name="Text 10"/>
          <p:cNvSpPr/>
          <p:nvPr/>
        </p:nvSpPr>
        <p:spPr>
          <a:xfrm>
            <a:off x="6439138" y="5430798"/>
            <a:ext cx="3301722" cy="6853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🧩</a:t>
            </a:r>
            <a:r>
              <a:rPr lang="en-US" sz="16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</a:t>
            </a:r>
            <a:r>
              <a:rPr lang="en-US" sz="1650" b="1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Better Generalization</a:t>
            </a:r>
            <a:r>
              <a:rPr lang="en-US" sz="16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on unseen deepfake techniques</a:t>
            </a:r>
            <a:endParaRPr lang="en-US" sz="1650" dirty="0"/>
          </a:p>
        </p:txBody>
      </p:sp>
      <p:sp>
        <p:nvSpPr>
          <p:cNvPr id="14" name="Text 11"/>
          <p:cNvSpPr/>
          <p:nvPr/>
        </p:nvSpPr>
        <p:spPr>
          <a:xfrm>
            <a:off x="6439138" y="6243161"/>
            <a:ext cx="3301722" cy="10241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🔍</a:t>
            </a:r>
            <a:r>
              <a:rPr lang="en-US" sz="16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</a:t>
            </a:r>
            <a:r>
              <a:rPr lang="en-US" sz="1650" b="1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Explainable AI</a:t>
            </a:r>
            <a:r>
              <a:rPr lang="en-US" sz="16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– trustworthy and transparent decisions</a:t>
            </a:r>
            <a:endParaRPr lang="en-US" sz="1650" dirty="0"/>
          </a:p>
        </p:txBody>
      </p:sp>
      <p:sp>
        <p:nvSpPr>
          <p:cNvPr id="15" name="Shape 12"/>
          <p:cNvSpPr/>
          <p:nvPr/>
        </p:nvSpPr>
        <p:spPr>
          <a:xfrm>
            <a:off x="10164247" y="3592592"/>
            <a:ext cx="3725108" cy="3886438"/>
          </a:xfrm>
          <a:prstGeom prst="roundRect">
            <a:avLst>
              <a:gd name="adj" fmla="val 5116"/>
            </a:avLst>
          </a:prstGeom>
          <a:solidFill>
            <a:srgbClr val="282C32"/>
          </a:solidFill>
          <a:ln/>
          <a:effectLst>
            <a:outerShdw blurRad="52070" dist="25400" dir="13500000" algn="bl" rotWithShape="0">
              <a:srgbClr val="FFFFFF">
                <a:alpha val="10000"/>
              </a:srgbClr>
            </a:outerShdw>
          </a:effectLst>
        </p:spPr>
        <p:txBody>
          <a:bodyPr/>
          <a:lstStyle/>
          <a:p>
            <a:endParaRPr lang="en-IN"/>
          </a:p>
        </p:txBody>
      </p:sp>
      <p:sp>
        <p:nvSpPr>
          <p:cNvPr id="16" name="Text 13"/>
          <p:cNvSpPr/>
          <p:nvPr/>
        </p:nvSpPr>
        <p:spPr>
          <a:xfrm>
            <a:off x="10375940" y="3804285"/>
            <a:ext cx="3138607" cy="3482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Self-Subtract Mechanism</a:t>
            </a:r>
            <a:endParaRPr lang="en-US" sz="2150" dirty="0"/>
          </a:p>
        </p:txBody>
      </p:sp>
      <p:sp>
        <p:nvSpPr>
          <p:cNvPr id="17" name="Text 14"/>
          <p:cNvSpPr/>
          <p:nvPr/>
        </p:nvSpPr>
        <p:spPr>
          <a:xfrm>
            <a:off x="10375940" y="4279583"/>
            <a:ext cx="3301722" cy="16942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Highlights subtle changes across frames by subtracting adjacent frame features → sharpens temporal clues.</a:t>
            </a:r>
            <a:endParaRPr lang="en-US" sz="1650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5F7A782-0D25-F83F-5F62-B7B9110658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45243" y="7606070"/>
            <a:ext cx="2638793" cy="58110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B96022B-FB45-AD03-1D93-45DBC2FA10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45242" y="7624763"/>
            <a:ext cx="2638793" cy="58110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22290" y="247625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ISTVT Architecture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58309" y="2699861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  <p:txBody>
          <a:bodyPr/>
          <a:lstStyle/>
          <a:p>
            <a:endParaRPr lang="en-IN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0997" y="2729805"/>
            <a:ext cx="342067" cy="427553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462326" y="2770227"/>
            <a:ext cx="3486745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Input: Frame sequence of shape </a:t>
            </a:r>
            <a:r>
              <a:rPr lang="en-US" sz="1700" i="1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 \times C_i \times H_i \times W_i</a:t>
            </a:r>
            <a:endParaRPr lang="en-US" sz="1700" dirty="0"/>
          </a:p>
        </p:txBody>
      </p:sp>
      <p:sp>
        <p:nvSpPr>
          <p:cNvPr id="6" name="Shape 3"/>
          <p:cNvSpPr/>
          <p:nvPr/>
        </p:nvSpPr>
        <p:spPr>
          <a:xfrm>
            <a:off x="5219819" y="2699861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  <p:txBody>
          <a:bodyPr/>
          <a:lstStyle/>
          <a:p>
            <a:endParaRPr lang="en-IN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92507" y="2729805"/>
            <a:ext cx="342067" cy="427553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923836" y="2770227"/>
            <a:ext cx="3486745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Feature extraction using Xception blocks </a:t>
            </a:r>
            <a:r>
              <a:rPr lang="en-US" sz="1700" i="1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\to</a:t>
            </a: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Output shape: </a:t>
            </a:r>
            <a:r>
              <a:rPr lang="en-US" sz="1700" i="1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 \times C \times H \times W</a:t>
            </a:r>
            <a:endParaRPr lang="en-US" sz="1700" dirty="0"/>
          </a:p>
        </p:txBody>
      </p:sp>
      <p:sp>
        <p:nvSpPr>
          <p:cNvPr id="9" name="Shape 5"/>
          <p:cNvSpPr/>
          <p:nvPr/>
        </p:nvSpPr>
        <p:spPr>
          <a:xfrm>
            <a:off x="9681329" y="2699861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  <p:txBody>
          <a:bodyPr/>
          <a:lstStyle/>
          <a:p>
            <a:endParaRPr lang="en-IN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54017" y="2729805"/>
            <a:ext cx="342067" cy="427553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0385346" y="2770227"/>
            <a:ext cx="3486745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Flattened to tokens:</a:t>
            </a:r>
            <a:endParaRPr lang="en-US" sz="1700" dirty="0"/>
          </a:p>
        </p:txBody>
      </p:sp>
      <p:sp>
        <p:nvSpPr>
          <p:cNvPr id="12" name="Shape 7"/>
          <p:cNvSpPr/>
          <p:nvPr/>
        </p:nvSpPr>
        <p:spPr>
          <a:xfrm>
            <a:off x="758309" y="4243626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  <p:txBody>
          <a:bodyPr/>
          <a:lstStyle/>
          <a:p>
            <a:endParaRPr lang="en-IN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0997" y="4273570"/>
            <a:ext cx="342067" cy="427553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462326" y="4318040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Add: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1462326" y="4804172"/>
            <a:ext cx="571750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Spatial classification tokens</a:t>
            </a: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: </a:t>
            </a:r>
            <a:r>
              <a:rPr lang="en-US" sz="1700" i="1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T×1×C</a:t>
            </a:r>
            <a:endParaRPr lang="en-US" sz="1700" dirty="0"/>
          </a:p>
        </p:txBody>
      </p:sp>
      <p:sp>
        <p:nvSpPr>
          <p:cNvPr id="16" name="Text 10"/>
          <p:cNvSpPr/>
          <p:nvPr/>
        </p:nvSpPr>
        <p:spPr>
          <a:xfrm>
            <a:off x="1462326" y="5226606"/>
            <a:ext cx="571750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Temporal classification tokens</a:t>
            </a: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: </a:t>
            </a:r>
            <a:r>
              <a:rPr lang="en-US" sz="1700" i="1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1×(HW+1)×C</a:t>
            </a:r>
            <a:endParaRPr lang="en-US" sz="1700" dirty="0"/>
          </a:p>
        </p:txBody>
      </p:sp>
      <p:sp>
        <p:nvSpPr>
          <p:cNvPr id="17" name="Text 11"/>
          <p:cNvSpPr/>
          <p:nvPr/>
        </p:nvSpPr>
        <p:spPr>
          <a:xfrm>
            <a:off x="1462326" y="5649039"/>
            <a:ext cx="571750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Final token input to the transformer should be:</a:t>
            </a:r>
            <a:endParaRPr lang="en-US" sz="1700" dirty="0"/>
          </a:p>
        </p:txBody>
      </p:sp>
      <p:sp>
        <p:nvSpPr>
          <p:cNvPr id="18" name="Text 12"/>
          <p:cNvSpPr/>
          <p:nvPr/>
        </p:nvSpPr>
        <p:spPr>
          <a:xfrm>
            <a:off x="1462326" y="6125647"/>
            <a:ext cx="571750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i="1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     (T + 1) × (HW + 1) × C</a:t>
            </a:r>
            <a:endParaRPr lang="en-US" sz="1700" dirty="0"/>
          </a:p>
        </p:txBody>
      </p:sp>
      <p:sp>
        <p:nvSpPr>
          <p:cNvPr id="19" name="Shape 13"/>
          <p:cNvSpPr/>
          <p:nvPr/>
        </p:nvSpPr>
        <p:spPr>
          <a:xfrm>
            <a:off x="7450574" y="4243626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  <p:txBody>
          <a:bodyPr/>
          <a:lstStyle/>
          <a:p>
            <a:endParaRPr lang="en-IN"/>
          </a:p>
        </p:txBody>
      </p:sp>
      <p:pic>
        <p:nvPicPr>
          <p:cNvPr id="20" name="Image 4" descr="preencoded.png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23262" y="4273570"/>
            <a:ext cx="342067" cy="427553"/>
          </a:xfrm>
          <a:prstGeom prst="rect">
            <a:avLst/>
          </a:prstGeom>
        </p:spPr>
      </p:pic>
      <p:sp>
        <p:nvSpPr>
          <p:cNvPr id="21" name="Text 14"/>
          <p:cNvSpPr/>
          <p:nvPr/>
        </p:nvSpPr>
        <p:spPr>
          <a:xfrm>
            <a:off x="8154591" y="4313992"/>
            <a:ext cx="571750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Add </a:t>
            </a:r>
            <a:r>
              <a:rPr lang="en-US" sz="1700" b="1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learnable position embeddings</a:t>
            </a:r>
            <a:endParaRPr lang="en-US" sz="1700" dirty="0"/>
          </a:p>
        </p:txBody>
      </p:sp>
      <p:sp>
        <p:nvSpPr>
          <p:cNvPr id="22" name="Text 15"/>
          <p:cNvSpPr/>
          <p:nvPr/>
        </p:nvSpPr>
        <p:spPr>
          <a:xfrm>
            <a:off x="8154591" y="4736425"/>
            <a:ext cx="5717500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Pass through </a:t>
            </a:r>
            <a:r>
              <a:rPr lang="en-US" sz="1700" b="1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 spatial-temporal transformer blocks</a:t>
            </a:r>
            <a:endParaRPr lang="en-US" sz="1700" dirty="0"/>
          </a:p>
        </p:txBody>
      </p:sp>
      <p:sp>
        <p:nvSpPr>
          <p:cNvPr id="23" name="Text 16"/>
          <p:cNvSpPr/>
          <p:nvPr/>
        </p:nvSpPr>
        <p:spPr>
          <a:xfrm>
            <a:off x="8154591" y="5505569"/>
            <a:ext cx="5717500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Final output token at </a:t>
            </a:r>
            <a:r>
              <a:rPr lang="en-US" sz="1700" i="1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(0,0)(0, 0)</a:t>
            </a: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(0,0) → </a:t>
            </a:r>
            <a:r>
              <a:rPr lang="en-US" sz="1700" b="1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MLP → Binary prediction </a:t>
            </a:r>
            <a:endParaRPr lang="en-US" sz="1700" dirty="0"/>
          </a:p>
        </p:txBody>
      </p:sp>
      <p:sp>
        <p:nvSpPr>
          <p:cNvPr id="24" name="Text 17"/>
          <p:cNvSpPr/>
          <p:nvPr/>
        </p:nvSpPr>
        <p:spPr>
          <a:xfrm>
            <a:off x="8154591" y="6328886"/>
            <a:ext cx="571750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endParaRPr lang="en-US" sz="1700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F67D76B8-0490-4E87-5B71-EB074DB0FD8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8445" y="2628583"/>
            <a:ext cx="13842761" cy="4802591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22D16F67-DF64-4BDB-C602-ABD7D7DF4C2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25050" y="7067922"/>
            <a:ext cx="4620270" cy="1009791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4944D4C-D9CE-CA1A-9224-18E8A06C6AE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18583" y="7219809"/>
            <a:ext cx="4620270" cy="1009791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D7668F23-5C27-C777-9A03-742ECE5D022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89592" y="7157642"/>
            <a:ext cx="4620270" cy="1009791"/>
          </a:xfrm>
          <a:prstGeom prst="rect">
            <a:avLst/>
          </a:prstGeom>
        </p:spPr>
      </p:pic>
      <p:cxnSp>
        <p:nvCxnSpPr>
          <p:cNvPr id="29" name="Connector: Curved 28">
            <a:extLst>
              <a:ext uri="{FF2B5EF4-FFF2-40B4-BE49-F238E27FC236}">
                <a16:creationId xmlns:a16="http://schemas.microsoft.com/office/drawing/2014/main" id="{6DA7C202-68BC-9F8C-81F7-17DB68A7D22E}"/>
              </a:ext>
            </a:extLst>
          </p:cNvPr>
          <p:cNvCxnSpPr>
            <a:cxnSpLocks/>
          </p:cNvCxnSpPr>
          <p:nvPr/>
        </p:nvCxnSpPr>
        <p:spPr>
          <a:xfrm rot="16200000" flipV="1">
            <a:off x="2789819" y="2499884"/>
            <a:ext cx="489842" cy="487443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36" descr="A computer screen with text&#10;&#10;AI-generated content may be incorrect.">
            <a:extLst>
              <a:ext uri="{FF2B5EF4-FFF2-40B4-BE49-F238E27FC236}">
                <a16:creationId xmlns:a16="http://schemas.microsoft.com/office/drawing/2014/main" id="{A2A59AA5-B84F-7241-D434-B25779867A64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0721" y="1049105"/>
            <a:ext cx="4121453" cy="144958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FE0EFF74-EDEA-A6A9-68F8-0F8D8B157196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57555" y="268751"/>
            <a:ext cx="4069493" cy="2344860"/>
          </a:xfrm>
          <a:prstGeom prst="rect">
            <a:avLst/>
          </a:prstGeom>
        </p:spPr>
      </p:pic>
      <p:cxnSp>
        <p:nvCxnSpPr>
          <p:cNvPr id="42" name="Connector: Curved 41">
            <a:extLst>
              <a:ext uri="{FF2B5EF4-FFF2-40B4-BE49-F238E27FC236}">
                <a16:creationId xmlns:a16="http://schemas.microsoft.com/office/drawing/2014/main" id="{F7C4406F-596A-239F-66C3-96967570461F}"/>
              </a:ext>
            </a:extLst>
          </p:cNvPr>
          <p:cNvCxnSpPr>
            <a:cxnSpLocks/>
          </p:cNvCxnSpPr>
          <p:nvPr/>
        </p:nvCxnSpPr>
        <p:spPr>
          <a:xfrm rot="16200000" flipV="1">
            <a:off x="8177086" y="2692249"/>
            <a:ext cx="528775" cy="401444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44">
            <a:extLst>
              <a:ext uri="{FF2B5EF4-FFF2-40B4-BE49-F238E27FC236}">
                <a16:creationId xmlns:a16="http://schemas.microsoft.com/office/drawing/2014/main" id="{2A11EE56-B083-FC49-DF0A-4B2966C46F4A}"/>
              </a:ext>
            </a:extLst>
          </p:cNvPr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87675" y="1362609"/>
            <a:ext cx="4995455" cy="1036428"/>
          </a:xfrm>
          <a:prstGeom prst="rect">
            <a:avLst/>
          </a:prstGeom>
        </p:spPr>
      </p:pic>
      <p:cxnSp>
        <p:nvCxnSpPr>
          <p:cNvPr id="47" name="Connector: Curved 46">
            <a:extLst>
              <a:ext uri="{FF2B5EF4-FFF2-40B4-BE49-F238E27FC236}">
                <a16:creationId xmlns:a16="http://schemas.microsoft.com/office/drawing/2014/main" id="{7252D53E-6803-80B0-F0F4-D4D269D8FF6A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3679803" y="2648534"/>
            <a:ext cx="541003" cy="301804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Picture 51">
            <a:extLst>
              <a:ext uri="{FF2B5EF4-FFF2-40B4-BE49-F238E27FC236}">
                <a16:creationId xmlns:a16="http://schemas.microsoft.com/office/drawing/2014/main" id="{F172881F-DE81-9E56-15D2-481B60B008CB}"/>
              </a:ext>
            </a:extLst>
          </p:cNvPr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71128" y="6767751"/>
            <a:ext cx="4060751" cy="1316477"/>
          </a:xfrm>
          <a:prstGeom prst="rect">
            <a:avLst/>
          </a:prstGeom>
        </p:spPr>
      </p:pic>
      <p:cxnSp>
        <p:nvCxnSpPr>
          <p:cNvPr id="54" name="Connector: Curved 53">
            <a:extLst>
              <a:ext uri="{FF2B5EF4-FFF2-40B4-BE49-F238E27FC236}">
                <a16:creationId xmlns:a16="http://schemas.microsoft.com/office/drawing/2014/main" id="{D61FD30B-265A-EDA2-37FB-FE440436E7C4}"/>
              </a:ext>
            </a:extLst>
          </p:cNvPr>
          <p:cNvCxnSpPr>
            <a:cxnSpLocks/>
          </p:cNvCxnSpPr>
          <p:nvPr/>
        </p:nvCxnSpPr>
        <p:spPr>
          <a:xfrm rot="5400000">
            <a:off x="6203556" y="6333779"/>
            <a:ext cx="677723" cy="408142"/>
          </a:xfrm>
          <a:prstGeom prst="curvedConnector3">
            <a:avLst>
              <a:gd name="adj1" fmla="val 5329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Picture 57">
            <a:extLst>
              <a:ext uri="{FF2B5EF4-FFF2-40B4-BE49-F238E27FC236}">
                <a16:creationId xmlns:a16="http://schemas.microsoft.com/office/drawing/2014/main" id="{07E4C4A2-A96A-CFC3-A54B-44D93470D158}"/>
              </a:ext>
            </a:extLst>
          </p:cNvPr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25476" y="6476932"/>
            <a:ext cx="3873602" cy="474529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0429ADA4-1F1B-FB5C-1DD8-D0325B9384E4}"/>
              </a:ext>
            </a:extLst>
          </p:cNvPr>
          <p:cNvPicPr>
            <a:picLocks noChangeAspect="1"/>
          </p:cNvPicPr>
          <p:nvPr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47574" y="6916035"/>
            <a:ext cx="4746726" cy="568358"/>
          </a:xfrm>
          <a:prstGeom prst="rect">
            <a:avLst/>
          </a:prstGeom>
        </p:spPr>
      </p:pic>
      <p:cxnSp>
        <p:nvCxnSpPr>
          <p:cNvPr id="79" name="Connector: Curved 78">
            <a:extLst>
              <a:ext uri="{FF2B5EF4-FFF2-40B4-BE49-F238E27FC236}">
                <a16:creationId xmlns:a16="http://schemas.microsoft.com/office/drawing/2014/main" id="{D5746791-F1EE-5163-7A22-24EB36EE21D9}"/>
              </a:ext>
            </a:extLst>
          </p:cNvPr>
          <p:cNvCxnSpPr>
            <a:cxnSpLocks/>
          </p:cNvCxnSpPr>
          <p:nvPr/>
        </p:nvCxnSpPr>
        <p:spPr>
          <a:xfrm rot="5400000">
            <a:off x="6992904" y="5669366"/>
            <a:ext cx="1813707" cy="76522"/>
          </a:xfrm>
          <a:prstGeom prst="curvedConnector3">
            <a:avLst>
              <a:gd name="adj1" fmla="val 4569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onnector: Curved 85">
            <a:extLst>
              <a:ext uri="{FF2B5EF4-FFF2-40B4-BE49-F238E27FC236}">
                <a16:creationId xmlns:a16="http://schemas.microsoft.com/office/drawing/2014/main" id="{DDF679FF-F0A3-2964-1025-9D45734A0985}"/>
              </a:ext>
            </a:extLst>
          </p:cNvPr>
          <p:cNvCxnSpPr>
            <a:cxnSpLocks/>
          </p:cNvCxnSpPr>
          <p:nvPr/>
        </p:nvCxnSpPr>
        <p:spPr>
          <a:xfrm rot="16200000" flipH="1">
            <a:off x="12904414" y="5720892"/>
            <a:ext cx="1505181" cy="863317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nector: Curved 92">
            <a:extLst>
              <a:ext uri="{FF2B5EF4-FFF2-40B4-BE49-F238E27FC236}">
                <a16:creationId xmlns:a16="http://schemas.microsoft.com/office/drawing/2014/main" id="{1F812A38-B144-25B2-3F6E-3AE57D39FF68}"/>
              </a:ext>
            </a:extLst>
          </p:cNvPr>
          <p:cNvCxnSpPr>
            <a:cxnSpLocks/>
          </p:cNvCxnSpPr>
          <p:nvPr/>
        </p:nvCxnSpPr>
        <p:spPr>
          <a:xfrm rot="5400000">
            <a:off x="11552528" y="6782380"/>
            <a:ext cx="1703475" cy="338161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 descr="A computer screen with text&#10;&#10;AI-generated content may be incorrect.">
            <a:extLst>
              <a:ext uri="{FF2B5EF4-FFF2-40B4-BE49-F238E27FC236}">
                <a16:creationId xmlns:a16="http://schemas.microsoft.com/office/drawing/2014/main" id="{A2F42509-4DD9-36F3-5971-CC3E053085CA}"/>
              </a:ext>
            </a:extLst>
          </p:cNvPr>
          <p:cNvPicPr>
            <a:picLocks noChangeAspect="1"/>
          </p:cNvPicPr>
          <p:nvPr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18102" y="7461118"/>
            <a:ext cx="4010616" cy="57656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73152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4196" y="1975128"/>
            <a:ext cx="6846689" cy="4279225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70996" y="516493"/>
            <a:ext cx="4931450" cy="6163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8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Architecture Overview</a:t>
            </a:r>
            <a:endParaRPr lang="en-US" sz="3850" dirty="0"/>
          </a:p>
        </p:txBody>
      </p:sp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0996" y="1413867"/>
            <a:ext cx="936903" cy="1394698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9095184" y="1601153"/>
            <a:ext cx="2465665" cy="308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Xception</a:t>
            </a:r>
            <a:endParaRPr lang="en-US" sz="1900" dirty="0"/>
          </a:p>
        </p:txBody>
      </p:sp>
      <p:sp>
        <p:nvSpPr>
          <p:cNvPr id="7" name="Text 2"/>
          <p:cNvSpPr/>
          <p:nvPr/>
        </p:nvSpPr>
        <p:spPr>
          <a:xfrm>
            <a:off x="9095184" y="2021681"/>
            <a:ext cx="4879419" cy="5995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xtracts low-level spatial texture features from each frame (Entry flow of Xception used).</a:t>
            </a:r>
            <a:endParaRPr lang="en-US" sz="1450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0996" y="2808565"/>
            <a:ext cx="936903" cy="1394698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9095184" y="2995851"/>
            <a:ext cx="2465665" cy="308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Patch Tokenization</a:t>
            </a:r>
            <a:endParaRPr lang="en-US" sz="1900" dirty="0"/>
          </a:p>
        </p:txBody>
      </p:sp>
      <p:sp>
        <p:nvSpPr>
          <p:cNvPr id="10" name="Text 4"/>
          <p:cNvSpPr/>
          <p:nvPr/>
        </p:nvSpPr>
        <p:spPr>
          <a:xfrm>
            <a:off x="9095184" y="3416379"/>
            <a:ext cx="4879419" cy="5995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Splits feature maps into spatial patches and flattens them into tokens</a:t>
            </a:r>
            <a:endParaRPr lang="en-US" sz="1450" dirty="0"/>
          </a:p>
        </p:txBody>
      </p:sp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0996" y="4203263"/>
            <a:ext cx="936903" cy="2115026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9095184" y="4390549"/>
            <a:ext cx="3293983" cy="308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Spatial-Temporal Transformer</a:t>
            </a:r>
            <a:endParaRPr lang="en-US" sz="1900" dirty="0"/>
          </a:p>
        </p:txBody>
      </p:sp>
      <p:sp>
        <p:nvSpPr>
          <p:cNvPr id="13" name="Text 6"/>
          <p:cNvSpPr/>
          <p:nvPr/>
        </p:nvSpPr>
        <p:spPr>
          <a:xfrm>
            <a:off x="9095184" y="4811077"/>
            <a:ext cx="4879419" cy="8993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12 transformer blocks with decomposed Spatial &amp; Temporal Self-Attention and a Self-Subtract mechanism.</a:t>
            </a:r>
            <a:endParaRPr lang="en-US" sz="1450" dirty="0"/>
          </a:p>
        </p:txBody>
      </p:sp>
      <p:sp>
        <p:nvSpPr>
          <p:cNvPr id="14" name="Text 7"/>
          <p:cNvSpPr/>
          <p:nvPr/>
        </p:nvSpPr>
        <p:spPr>
          <a:xfrm>
            <a:off x="9095184" y="5822871"/>
            <a:ext cx="2465665" cy="308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endParaRPr lang="en-US" sz="1900" dirty="0"/>
          </a:p>
        </p:txBody>
      </p:sp>
      <p:pic>
        <p:nvPicPr>
          <p:cNvPr id="15" name="Image 5" descr="preencoded.png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0996" y="6318290"/>
            <a:ext cx="936903" cy="1394698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9095184" y="6505575"/>
            <a:ext cx="2465665" cy="308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MLP Classifier</a:t>
            </a:r>
            <a:endParaRPr lang="en-US" sz="1900" dirty="0"/>
          </a:p>
        </p:txBody>
      </p:sp>
      <p:sp>
        <p:nvSpPr>
          <p:cNvPr id="17" name="Text 9"/>
          <p:cNvSpPr/>
          <p:nvPr/>
        </p:nvSpPr>
        <p:spPr>
          <a:xfrm>
            <a:off x="9095184" y="6926104"/>
            <a:ext cx="4879419" cy="5995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Uses learned classification token for Real/Fake prediction via MLP head.</a:t>
            </a:r>
            <a:endParaRPr lang="en-US" sz="1450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73643FD-5EE3-D086-57C3-3BEEA5BFE43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910828" y="7602736"/>
            <a:ext cx="2638793" cy="58110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12CEE74-23C4-BE74-1FC1-9554497DF5F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991607" y="7528441"/>
            <a:ext cx="2638793" cy="58110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</TotalTime>
  <Words>1248</Words>
  <Application>Microsoft Office PowerPoint</Application>
  <PresentationFormat>Custom</PresentationFormat>
  <Paragraphs>168</Paragraphs>
  <Slides>20</Slides>
  <Notes>19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Barlow Bold</vt:lpstr>
      <vt:lpstr>Arial</vt:lpstr>
      <vt:lpstr>Montserrat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Anuj Gargya</cp:lastModifiedBy>
  <cp:revision>8</cp:revision>
  <dcterms:created xsi:type="dcterms:W3CDTF">2025-07-04T14:28:56Z</dcterms:created>
  <dcterms:modified xsi:type="dcterms:W3CDTF">2025-07-04T17:47:49Z</dcterms:modified>
</cp:coreProperties>
</file>